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0" r:id="rId5"/>
    <p:sldId id="285" r:id="rId6"/>
    <p:sldId id="261" r:id="rId7"/>
    <p:sldId id="266" r:id="rId8"/>
    <p:sldId id="264" r:id="rId9"/>
    <p:sldId id="276" r:id="rId10"/>
    <p:sldId id="277" r:id="rId11"/>
    <p:sldId id="278" r:id="rId12"/>
    <p:sldId id="279" r:id="rId13"/>
    <p:sldId id="280" r:id="rId14"/>
    <p:sldId id="295" r:id="rId15"/>
    <p:sldId id="282" r:id="rId16"/>
    <p:sldId id="267" r:id="rId17"/>
    <p:sldId id="298" r:id="rId18"/>
    <p:sldId id="296" r:id="rId19"/>
    <p:sldId id="297" r:id="rId20"/>
    <p:sldId id="268" r:id="rId21"/>
    <p:sldId id="269" r:id="rId22"/>
    <p:sldId id="270" r:id="rId23"/>
    <p:sldId id="286" r:id="rId24"/>
    <p:sldId id="272" r:id="rId25"/>
    <p:sldId id="273" r:id="rId26"/>
    <p:sldId id="274" r:id="rId27"/>
    <p:sldId id="287" r:id="rId28"/>
    <p:sldId id="288" r:id="rId29"/>
    <p:sldId id="289" r:id="rId30"/>
    <p:sldId id="301" r:id="rId31"/>
    <p:sldId id="302" r:id="rId32"/>
    <p:sldId id="290" r:id="rId33"/>
    <p:sldId id="291" r:id="rId34"/>
    <p:sldId id="292" r:id="rId35"/>
    <p:sldId id="293" r:id="rId36"/>
    <p:sldId id="294" r:id="rId37"/>
    <p:sldId id="303" r:id="rId38"/>
    <p:sldId id="299" r:id="rId39"/>
    <p:sldId id="300" r:id="rId40"/>
    <p:sldId id="284" r:id="rId41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82674" autoAdjust="0"/>
  </p:normalViewPr>
  <p:slideViewPr>
    <p:cSldViewPr>
      <p:cViewPr varScale="1">
        <p:scale>
          <a:sx n="92" d="100"/>
          <a:sy n="92" d="100"/>
        </p:scale>
        <p:origin x="184" y="4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A83C8-135D-4ACA-863C-2558EC75518A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4426-5588-4679-B491-57D435AD470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Don’t put</a:t>
          </a:r>
        </a:p>
      </dgm:t>
    </dgm:pt>
    <dgm:pt modelId="{0C0972AF-503A-42D3-B100-EEEF177CE0BF}" type="parTrans" cxnId="{7BE68060-FBD3-47D3-881C-747DCBAAF7C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118057-8D57-498A-B60B-9A639E416CF3}" type="sibTrans" cxnId="{7BE68060-FBD3-47D3-881C-747DCBAAF7C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F0B11F-6C8F-42C1-8651-F275FF0042DC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everything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in the poster.</a:t>
          </a:r>
        </a:p>
      </dgm:t>
    </dgm:pt>
    <dgm:pt modelId="{E9CBF9B3-C1F4-4A52-9867-347C533F3132}" type="parTrans" cxnId="{56B385DD-E687-41AB-89D6-AAFB978394A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9A8DE9-8C65-42B2-ABC1-92E87E52FF35}" type="sibTrans" cxnId="{56B385DD-E687-41AB-89D6-AAFB978394A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8CBE14-47A9-4071-8793-B0AEA128D5D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Don’t leave</a:t>
          </a:r>
        </a:p>
      </dgm:t>
    </dgm:pt>
    <dgm:pt modelId="{203B7297-A9E2-4E71-9CA1-F45F6CF2CB30}" type="parTrans" cxnId="{45F67CBB-70E0-43B8-80A5-97339CEDCFE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07608F-B76C-41EE-8FEA-5E4F25BDE85A}" type="sibTrans" cxnId="{45F67CBB-70E0-43B8-80A5-97339CEDCFE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577B00-E8CB-469A-B142-F2744A0F97B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your </a:t>
          </a:r>
          <a:r>
            <a: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poster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during the poster session.</a:t>
          </a:r>
        </a:p>
      </dgm:t>
    </dgm:pt>
    <dgm:pt modelId="{7D363E08-6402-45A7-A04B-7C540E858FF7}" type="parTrans" cxnId="{2DC847D4-F56D-4E6F-84D6-B28F918F21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F6C13F-5E41-4045-9020-A0F55F321FEA}" type="sibTrans" cxnId="{2DC847D4-F56D-4E6F-84D6-B28F918F21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367832-592C-4888-AEF1-A50C44F3608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Don’t stand</a:t>
          </a:r>
        </a:p>
      </dgm:t>
    </dgm:pt>
    <dgm:pt modelId="{7CA5C7DF-887F-4560-9BE9-E4F6EAAC3792}" type="parTrans" cxnId="{A9EEC059-2BF3-4C53-ADF0-9F87BCF3A05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F8474F-DED9-4DA5-98C3-13C3537B7DDD}" type="sibTrans" cxnId="{A9EEC059-2BF3-4C53-ADF0-9F87BCF3A05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762611-FB6A-4196-A78E-3FBF5B3337F1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 front of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your poster.</a:t>
          </a:r>
        </a:p>
      </dgm:t>
    </dgm:pt>
    <dgm:pt modelId="{91BA126F-16C5-4420-B1A2-A6FBF68C6313}" type="parTrans" cxnId="{BF6B3935-258C-4A29-81C5-AF5042A4A9F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8A1425-C8D0-4057-AC46-6C070F95DDF0}" type="sibTrans" cxnId="{BF6B3935-258C-4A29-81C5-AF5042A4A9F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8B201F-BB79-489F-B229-BC98868DCA9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Don’t read</a:t>
          </a:r>
        </a:p>
      </dgm:t>
    </dgm:pt>
    <dgm:pt modelId="{2CF09B82-46C5-499E-A4B2-9EEB58E706FD}" type="parTrans" cxnId="{215BDC0D-AD2C-4DE9-8EE8-7A8B40EA8A1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312BB7-9AA8-4F5F-A4E8-C25CA4E72BD6}" type="sibTrans" cxnId="{215BDC0D-AD2C-4DE9-8EE8-7A8B40EA8A1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FC5F3-63A7-4366-9B68-34F63E1493C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your </a:t>
          </a:r>
          <a:r>
            <a: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poster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to your audience but talk to them.</a:t>
          </a:r>
        </a:p>
      </dgm:t>
    </dgm:pt>
    <dgm:pt modelId="{6715097F-C30C-404E-B09A-751911EE1A3D}" type="parTrans" cxnId="{E883F6B0-D2E0-4DC9-9C6F-B5A8ED3AC0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349B3A-1816-486A-B708-80A3E3D94EAE}" type="sibTrans" cxnId="{E883F6B0-D2E0-4DC9-9C6F-B5A8ED3AC0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F5E01D-CCB2-43D6-973B-DF185EB68BD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Don’t bore</a:t>
          </a:r>
        </a:p>
      </dgm:t>
    </dgm:pt>
    <dgm:pt modelId="{737381E0-5287-4C65-8D7B-DF2E0E31E480}" type="parTrans" cxnId="{3C35918A-369C-4CDB-B40E-C13BC25EDFF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ADCD11-2C6A-4734-9840-1CE3739423E6}" type="sibTrans" cxnId="{3C35918A-369C-4CDB-B40E-C13BC25EDFF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EDC23F-46EA-4CDD-B2BE-6685914111D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your </a:t>
          </a:r>
          <a:r>
            <a: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audience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with a long walkthrough, no more than 3 minutes.</a:t>
          </a:r>
        </a:p>
      </dgm:t>
    </dgm:pt>
    <dgm:pt modelId="{82A5FC3D-9F4B-4F2C-A48B-AE154A782602}" type="parTrans" cxnId="{6C95BB28-AA3C-4BC6-88EB-79DB7B0DB0A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9D8A6D-6AF5-4B5E-8663-145D57476DD3}" type="sibTrans" cxnId="{6C95BB28-AA3C-4BC6-88EB-79DB7B0DB0A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037BB-30D8-1E46-8295-F45625C9AC46}" type="pres">
      <dgm:prSet presAssocID="{DD5A83C8-135D-4ACA-863C-2558EC75518A}" presName="Name0" presStyleCnt="0">
        <dgm:presLayoutVars>
          <dgm:dir/>
          <dgm:animLvl val="lvl"/>
          <dgm:resizeHandles val="exact"/>
        </dgm:presLayoutVars>
      </dgm:prSet>
      <dgm:spPr/>
    </dgm:pt>
    <dgm:pt modelId="{0E9B38E0-0D67-1643-BFF1-6D28EC38EC46}" type="pres">
      <dgm:prSet presAssocID="{21C84426-5588-4679-B491-57D435AD470B}" presName="linNode" presStyleCnt="0"/>
      <dgm:spPr/>
    </dgm:pt>
    <dgm:pt modelId="{557B4638-E2F8-204C-A295-63131D757E2A}" type="pres">
      <dgm:prSet presAssocID="{21C84426-5588-4679-B491-57D435AD470B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C975AA53-8275-F648-A456-87C8F2A06008}" type="pres">
      <dgm:prSet presAssocID="{21C84426-5588-4679-B491-57D435AD470B}" presName="descendantText" presStyleLbl="alignAccFollowNode1" presStyleIdx="0" presStyleCnt="5">
        <dgm:presLayoutVars>
          <dgm:bulletEnabled/>
        </dgm:presLayoutVars>
      </dgm:prSet>
      <dgm:spPr/>
    </dgm:pt>
    <dgm:pt modelId="{54C8618B-B7EF-EC4E-828C-09504244785C}" type="pres">
      <dgm:prSet presAssocID="{B8118057-8D57-498A-B60B-9A639E416CF3}" presName="sp" presStyleCnt="0"/>
      <dgm:spPr/>
    </dgm:pt>
    <dgm:pt modelId="{5EED2A95-D078-DC4A-B017-947E12947F56}" type="pres">
      <dgm:prSet presAssocID="{C08CBE14-47A9-4071-8793-B0AEA128D5D7}" presName="linNode" presStyleCnt="0"/>
      <dgm:spPr/>
    </dgm:pt>
    <dgm:pt modelId="{68C1CE29-5D18-6A43-8DC6-223A2A2B74BA}" type="pres">
      <dgm:prSet presAssocID="{C08CBE14-47A9-4071-8793-B0AEA128D5D7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D661F704-4BA1-F84E-AB51-8257E34A765B}" type="pres">
      <dgm:prSet presAssocID="{C08CBE14-47A9-4071-8793-B0AEA128D5D7}" presName="descendantText" presStyleLbl="alignAccFollowNode1" presStyleIdx="1" presStyleCnt="5">
        <dgm:presLayoutVars>
          <dgm:bulletEnabled/>
        </dgm:presLayoutVars>
      </dgm:prSet>
      <dgm:spPr/>
    </dgm:pt>
    <dgm:pt modelId="{CB292BC1-AF66-324B-99D5-F0AEF13FC557}" type="pres">
      <dgm:prSet presAssocID="{4307608F-B76C-41EE-8FEA-5E4F25BDE85A}" presName="sp" presStyleCnt="0"/>
      <dgm:spPr/>
    </dgm:pt>
    <dgm:pt modelId="{4F850478-0DDE-9A47-A783-067E545AD866}" type="pres">
      <dgm:prSet presAssocID="{79367832-592C-4888-AEF1-A50C44F36087}" presName="linNode" presStyleCnt="0"/>
      <dgm:spPr/>
    </dgm:pt>
    <dgm:pt modelId="{D48F8594-9CB7-6F4E-B5A8-B8E0B737112E}" type="pres">
      <dgm:prSet presAssocID="{79367832-592C-4888-AEF1-A50C44F36087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CA33543A-1BAE-0444-8BBE-56234DFDE01F}" type="pres">
      <dgm:prSet presAssocID="{79367832-592C-4888-AEF1-A50C44F36087}" presName="descendantText" presStyleLbl="alignAccFollowNode1" presStyleIdx="2" presStyleCnt="5">
        <dgm:presLayoutVars>
          <dgm:bulletEnabled/>
        </dgm:presLayoutVars>
      </dgm:prSet>
      <dgm:spPr/>
    </dgm:pt>
    <dgm:pt modelId="{9E740D1D-0F9C-F241-8B7C-72701AD694AA}" type="pres">
      <dgm:prSet presAssocID="{19F8474F-DED9-4DA5-98C3-13C3537B7DDD}" presName="sp" presStyleCnt="0"/>
      <dgm:spPr/>
    </dgm:pt>
    <dgm:pt modelId="{B131BB6E-2BBC-904C-950B-4FD2DBF64DE6}" type="pres">
      <dgm:prSet presAssocID="{5F8B201F-BB79-489F-B229-BC98868DCA98}" presName="linNode" presStyleCnt="0"/>
      <dgm:spPr/>
    </dgm:pt>
    <dgm:pt modelId="{66726121-0EF7-1249-BFF4-9F4E078AC819}" type="pres">
      <dgm:prSet presAssocID="{5F8B201F-BB79-489F-B229-BC98868DCA98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E997BFA3-81D7-AC48-B2D4-814D8A34D445}" type="pres">
      <dgm:prSet presAssocID="{5F8B201F-BB79-489F-B229-BC98868DCA98}" presName="descendantText" presStyleLbl="alignAccFollowNode1" presStyleIdx="3" presStyleCnt="5">
        <dgm:presLayoutVars>
          <dgm:bulletEnabled/>
        </dgm:presLayoutVars>
      </dgm:prSet>
      <dgm:spPr/>
    </dgm:pt>
    <dgm:pt modelId="{C50D980E-469A-7F4A-BE5E-0E6500F1B292}" type="pres">
      <dgm:prSet presAssocID="{E4312BB7-9AA8-4F5F-A4E8-C25CA4E72BD6}" presName="sp" presStyleCnt="0"/>
      <dgm:spPr/>
    </dgm:pt>
    <dgm:pt modelId="{37E5DEDC-341B-4D49-9ED8-75009BEC50D2}" type="pres">
      <dgm:prSet presAssocID="{66F5E01D-CCB2-43D6-973B-DF185EB68BD4}" presName="linNode" presStyleCnt="0"/>
      <dgm:spPr/>
    </dgm:pt>
    <dgm:pt modelId="{66A7A61D-CA02-FB4E-A800-890AE102EAFB}" type="pres">
      <dgm:prSet presAssocID="{66F5E01D-CCB2-43D6-973B-DF185EB68BD4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B7BFD375-D3B7-374B-90BD-3AD45AAA6E08}" type="pres">
      <dgm:prSet presAssocID="{66F5E01D-CCB2-43D6-973B-DF185EB68BD4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25DB7C0A-C0E1-C749-9651-D3BE9F9CBB35}" type="presOf" srcId="{DD5A83C8-135D-4ACA-863C-2558EC75518A}" destId="{7A6037BB-30D8-1E46-8295-F45625C9AC46}" srcOrd="0" destOrd="0" presId="urn:microsoft.com/office/officeart/2016/7/layout/VerticalSolidActionList"/>
    <dgm:cxn modelId="{215BDC0D-AD2C-4DE9-8EE8-7A8B40EA8A15}" srcId="{DD5A83C8-135D-4ACA-863C-2558EC75518A}" destId="{5F8B201F-BB79-489F-B229-BC98868DCA98}" srcOrd="3" destOrd="0" parTransId="{2CF09B82-46C5-499E-A4B2-9EEB58E706FD}" sibTransId="{E4312BB7-9AA8-4F5F-A4E8-C25CA4E72BD6}"/>
    <dgm:cxn modelId="{6C95BB28-AA3C-4BC6-88EB-79DB7B0DB0A3}" srcId="{66F5E01D-CCB2-43D6-973B-DF185EB68BD4}" destId="{D2EDC23F-46EA-4CDD-B2BE-6685914111D1}" srcOrd="0" destOrd="0" parTransId="{82A5FC3D-9F4B-4F2C-A48B-AE154A782602}" sibTransId="{A49D8A6D-6AF5-4B5E-8663-145D57476DD3}"/>
    <dgm:cxn modelId="{BF6B3935-258C-4A29-81C5-AF5042A4A9FF}" srcId="{79367832-592C-4888-AEF1-A50C44F36087}" destId="{5B762611-FB6A-4196-A78E-3FBF5B3337F1}" srcOrd="0" destOrd="0" parTransId="{91BA126F-16C5-4420-B1A2-A6FBF68C6313}" sibTransId="{DD8A1425-C8D0-4057-AC46-6C070F95DDF0}"/>
    <dgm:cxn modelId="{19D2E742-D1DE-2548-9078-2BFABB39BDB0}" type="presOf" srcId="{51F0B11F-6C8F-42C1-8651-F275FF0042DC}" destId="{C975AA53-8275-F648-A456-87C8F2A06008}" srcOrd="0" destOrd="0" presId="urn:microsoft.com/office/officeart/2016/7/layout/VerticalSolidActionList"/>
    <dgm:cxn modelId="{A9EEC059-2BF3-4C53-ADF0-9F87BCF3A05D}" srcId="{DD5A83C8-135D-4ACA-863C-2558EC75518A}" destId="{79367832-592C-4888-AEF1-A50C44F36087}" srcOrd="2" destOrd="0" parTransId="{7CA5C7DF-887F-4560-9BE9-E4F6EAAC3792}" sibTransId="{19F8474F-DED9-4DA5-98C3-13C3537B7DDD}"/>
    <dgm:cxn modelId="{7BE68060-FBD3-47D3-881C-747DCBAAF7C6}" srcId="{DD5A83C8-135D-4ACA-863C-2558EC75518A}" destId="{21C84426-5588-4679-B491-57D435AD470B}" srcOrd="0" destOrd="0" parTransId="{0C0972AF-503A-42D3-B100-EEEF177CE0BF}" sibTransId="{B8118057-8D57-498A-B60B-9A639E416CF3}"/>
    <dgm:cxn modelId="{D77D486F-1DC4-674C-98BE-55893B1630DC}" type="presOf" srcId="{DE577B00-E8CB-469A-B142-F2744A0F97B2}" destId="{D661F704-4BA1-F84E-AB51-8257E34A765B}" srcOrd="0" destOrd="0" presId="urn:microsoft.com/office/officeart/2016/7/layout/VerticalSolidActionList"/>
    <dgm:cxn modelId="{3C35918A-369C-4CDB-B40E-C13BC25EDFF0}" srcId="{DD5A83C8-135D-4ACA-863C-2558EC75518A}" destId="{66F5E01D-CCB2-43D6-973B-DF185EB68BD4}" srcOrd="4" destOrd="0" parTransId="{737381E0-5287-4C65-8D7B-DF2E0E31E480}" sibTransId="{6CADCD11-2C6A-4734-9840-1CE3739423E6}"/>
    <dgm:cxn modelId="{83E14C8C-6923-FF41-A029-FF018DD06269}" type="presOf" srcId="{79367832-592C-4888-AEF1-A50C44F36087}" destId="{D48F8594-9CB7-6F4E-B5A8-B8E0B737112E}" srcOrd="0" destOrd="0" presId="urn:microsoft.com/office/officeart/2016/7/layout/VerticalSolidActionList"/>
    <dgm:cxn modelId="{F4CA988F-2BA2-7B4A-AD3C-16044FE370E7}" type="presOf" srcId="{66F5E01D-CCB2-43D6-973B-DF185EB68BD4}" destId="{66A7A61D-CA02-FB4E-A800-890AE102EAFB}" srcOrd="0" destOrd="0" presId="urn:microsoft.com/office/officeart/2016/7/layout/VerticalSolidActionList"/>
    <dgm:cxn modelId="{75E5AD9F-2386-DE46-A172-C35D0BC57792}" type="presOf" srcId="{F05FC5F3-63A7-4366-9B68-34F63E1493C0}" destId="{E997BFA3-81D7-AC48-B2D4-814D8A34D445}" srcOrd="0" destOrd="0" presId="urn:microsoft.com/office/officeart/2016/7/layout/VerticalSolidActionList"/>
    <dgm:cxn modelId="{A012D2A2-3F51-0941-BDEB-FF32EB14435F}" type="presOf" srcId="{D2EDC23F-46EA-4CDD-B2BE-6685914111D1}" destId="{B7BFD375-D3B7-374B-90BD-3AD45AAA6E08}" srcOrd="0" destOrd="0" presId="urn:microsoft.com/office/officeart/2016/7/layout/VerticalSolidActionList"/>
    <dgm:cxn modelId="{716A7DAC-6D2F-804E-AC99-CAEE02F45CDE}" type="presOf" srcId="{5F8B201F-BB79-489F-B229-BC98868DCA98}" destId="{66726121-0EF7-1249-BFF4-9F4E078AC819}" srcOrd="0" destOrd="0" presId="urn:microsoft.com/office/officeart/2016/7/layout/VerticalSolidActionList"/>
    <dgm:cxn modelId="{E883F6B0-D2E0-4DC9-9C6F-B5A8ED3AC03F}" srcId="{5F8B201F-BB79-489F-B229-BC98868DCA98}" destId="{F05FC5F3-63A7-4366-9B68-34F63E1493C0}" srcOrd="0" destOrd="0" parTransId="{6715097F-C30C-404E-B09A-751911EE1A3D}" sibTransId="{D3349B3A-1816-486A-B708-80A3E3D94EAE}"/>
    <dgm:cxn modelId="{45F67CBB-70E0-43B8-80A5-97339CEDCFEC}" srcId="{DD5A83C8-135D-4ACA-863C-2558EC75518A}" destId="{C08CBE14-47A9-4071-8793-B0AEA128D5D7}" srcOrd="1" destOrd="0" parTransId="{203B7297-A9E2-4E71-9CA1-F45F6CF2CB30}" sibTransId="{4307608F-B76C-41EE-8FEA-5E4F25BDE85A}"/>
    <dgm:cxn modelId="{F58074C3-171F-8F46-B29F-F9D6F68858BB}" type="presOf" srcId="{21C84426-5588-4679-B491-57D435AD470B}" destId="{557B4638-E2F8-204C-A295-63131D757E2A}" srcOrd="0" destOrd="0" presId="urn:microsoft.com/office/officeart/2016/7/layout/VerticalSolidActionList"/>
    <dgm:cxn modelId="{15D420C6-E7BC-1545-90CC-CB3B7F868E34}" type="presOf" srcId="{C08CBE14-47A9-4071-8793-B0AEA128D5D7}" destId="{68C1CE29-5D18-6A43-8DC6-223A2A2B74BA}" srcOrd="0" destOrd="0" presId="urn:microsoft.com/office/officeart/2016/7/layout/VerticalSolidActionList"/>
    <dgm:cxn modelId="{2DC847D4-F56D-4E6F-84D6-B28F918F21EE}" srcId="{C08CBE14-47A9-4071-8793-B0AEA128D5D7}" destId="{DE577B00-E8CB-469A-B142-F2744A0F97B2}" srcOrd="0" destOrd="0" parTransId="{7D363E08-6402-45A7-A04B-7C540E858FF7}" sibTransId="{04F6C13F-5E41-4045-9020-A0F55F321FEA}"/>
    <dgm:cxn modelId="{56B385DD-E687-41AB-89D6-AAFB978394AD}" srcId="{21C84426-5588-4679-B491-57D435AD470B}" destId="{51F0B11F-6C8F-42C1-8651-F275FF0042DC}" srcOrd="0" destOrd="0" parTransId="{E9CBF9B3-C1F4-4A52-9867-347C533F3132}" sibTransId="{749A8DE9-8C65-42B2-ABC1-92E87E52FF35}"/>
    <dgm:cxn modelId="{F441C9E7-250A-D24F-9D42-45AE4F098BCB}" type="presOf" srcId="{5B762611-FB6A-4196-A78E-3FBF5B3337F1}" destId="{CA33543A-1BAE-0444-8BBE-56234DFDE01F}" srcOrd="0" destOrd="0" presId="urn:microsoft.com/office/officeart/2016/7/layout/VerticalSolidActionList"/>
    <dgm:cxn modelId="{D92B823B-BED6-CD41-A7DF-F4B1C21F4138}" type="presParOf" srcId="{7A6037BB-30D8-1E46-8295-F45625C9AC46}" destId="{0E9B38E0-0D67-1643-BFF1-6D28EC38EC46}" srcOrd="0" destOrd="0" presId="urn:microsoft.com/office/officeart/2016/7/layout/VerticalSolidActionList"/>
    <dgm:cxn modelId="{204EBAF0-70AC-7B48-9399-CFECD449DF80}" type="presParOf" srcId="{0E9B38E0-0D67-1643-BFF1-6D28EC38EC46}" destId="{557B4638-E2F8-204C-A295-63131D757E2A}" srcOrd="0" destOrd="0" presId="urn:microsoft.com/office/officeart/2016/7/layout/VerticalSolidActionList"/>
    <dgm:cxn modelId="{3F3FA2D9-3DE2-2A41-B5BC-EECEF1BF1397}" type="presParOf" srcId="{0E9B38E0-0D67-1643-BFF1-6D28EC38EC46}" destId="{C975AA53-8275-F648-A456-87C8F2A06008}" srcOrd="1" destOrd="0" presId="urn:microsoft.com/office/officeart/2016/7/layout/VerticalSolidActionList"/>
    <dgm:cxn modelId="{6EFFFAD5-4E1F-6C4A-8EEA-3805F27DFC4B}" type="presParOf" srcId="{7A6037BB-30D8-1E46-8295-F45625C9AC46}" destId="{54C8618B-B7EF-EC4E-828C-09504244785C}" srcOrd="1" destOrd="0" presId="urn:microsoft.com/office/officeart/2016/7/layout/VerticalSolidActionList"/>
    <dgm:cxn modelId="{CDEC1C0E-22F3-4E45-88CD-1387E88C04C6}" type="presParOf" srcId="{7A6037BB-30D8-1E46-8295-F45625C9AC46}" destId="{5EED2A95-D078-DC4A-B017-947E12947F56}" srcOrd="2" destOrd="0" presId="urn:microsoft.com/office/officeart/2016/7/layout/VerticalSolidActionList"/>
    <dgm:cxn modelId="{80059B46-4838-D248-BC55-9493F6D433B2}" type="presParOf" srcId="{5EED2A95-D078-DC4A-B017-947E12947F56}" destId="{68C1CE29-5D18-6A43-8DC6-223A2A2B74BA}" srcOrd="0" destOrd="0" presId="urn:microsoft.com/office/officeart/2016/7/layout/VerticalSolidActionList"/>
    <dgm:cxn modelId="{9A25801D-F8B2-1047-B7B6-F2A93868BAB6}" type="presParOf" srcId="{5EED2A95-D078-DC4A-B017-947E12947F56}" destId="{D661F704-4BA1-F84E-AB51-8257E34A765B}" srcOrd="1" destOrd="0" presId="urn:microsoft.com/office/officeart/2016/7/layout/VerticalSolidActionList"/>
    <dgm:cxn modelId="{EF6F39C0-1ED2-7D4D-9EC9-EE4F3E896A49}" type="presParOf" srcId="{7A6037BB-30D8-1E46-8295-F45625C9AC46}" destId="{CB292BC1-AF66-324B-99D5-F0AEF13FC557}" srcOrd="3" destOrd="0" presId="urn:microsoft.com/office/officeart/2016/7/layout/VerticalSolidActionList"/>
    <dgm:cxn modelId="{E527FB57-2BBA-B546-AA71-3BAC74E4F401}" type="presParOf" srcId="{7A6037BB-30D8-1E46-8295-F45625C9AC46}" destId="{4F850478-0DDE-9A47-A783-067E545AD866}" srcOrd="4" destOrd="0" presId="urn:microsoft.com/office/officeart/2016/7/layout/VerticalSolidActionList"/>
    <dgm:cxn modelId="{D8949D65-ED36-D440-BABF-EB744A845648}" type="presParOf" srcId="{4F850478-0DDE-9A47-A783-067E545AD866}" destId="{D48F8594-9CB7-6F4E-B5A8-B8E0B737112E}" srcOrd="0" destOrd="0" presId="urn:microsoft.com/office/officeart/2016/7/layout/VerticalSolidActionList"/>
    <dgm:cxn modelId="{0BE0720E-15E8-3846-B18C-8FF726A1A458}" type="presParOf" srcId="{4F850478-0DDE-9A47-A783-067E545AD866}" destId="{CA33543A-1BAE-0444-8BBE-56234DFDE01F}" srcOrd="1" destOrd="0" presId="urn:microsoft.com/office/officeart/2016/7/layout/VerticalSolidActionList"/>
    <dgm:cxn modelId="{ACFC79F9-C355-504F-8E1B-67CB505D6589}" type="presParOf" srcId="{7A6037BB-30D8-1E46-8295-F45625C9AC46}" destId="{9E740D1D-0F9C-F241-8B7C-72701AD694AA}" srcOrd="5" destOrd="0" presId="urn:microsoft.com/office/officeart/2016/7/layout/VerticalSolidActionList"/>
    <dgm:cxn modelId="{79B3372A-3D01-2949-A430-424087579A8D}" type="presParOf" srcId="{7A6037BB-30D8-1E46-8295-F45625C9AC46}" destId="{B131BB6E-2BBC-904C-950B-4FD2DBF64DE6}" srcOrd="6" destOrd="0" presId="urn:microsoft.com/office/officeart/2016/7/layout/VerticalSolidActionList"/>
    <dgm:cxn modelId="{C6106638-1DA7-4544-999B-4BBE44F16BD6}" type="presParOf" srcId="{B131BB6E-2BBC-904C-950B-4FD2DBF64DE6}" destId="{66726121-0EF7-1249-BFF4-9F4E078AC819}" srcOrd="0" destOrd="0" presId="urn:microsoft.com/office/officeart/2016/7/layout/VerticalSolidActionList"/>
    <dgm:cxn modelId="{331BDE96-69AE-174A-8344-EB89BE85EBCB}" type="presParOf" srcId="{B131BB6E-2BBC-904C-950B-4FD2DBF64DE6}" destId="{E997BFA3-81D7-AC48-B2D4-814D8A34D445}" srcOrd="1" destOrd="0" presId="urn:microsoft.com/office/officeart/2016/7/layout/VerticalSolidActionList"/>
    <dgm:cxn modelId="{0214069B-3846-3A46-8D23-85BAE556BF3B}" type="presParOf" srcId="{7A6037BB-30D8-1E46-8295-F45625C9AC46}" destId="{C50D980E-469A-7F4A-BE5E-0E6500F1B292}" srcOrd="7" destOrd="0" presId="urn:microsoft.com/office/officeart/2016/7/layout/VerticalSolidActionList"/>
    <dgm:cxn modelId="{D34C179C-6E76-EB4C-B0D3-8D21AD6AD5DF}" type="presParOf" srcId="{7A6037BB-30D8-1E46-8295-F45625C9AC46}" destId="{37E5DEDC-341B-4D49-9ED8-75009BEC50D2}" srcOrd="8" destOrd="0" presId="urn:microsoft.com/office/officeart/2016/7/layout/VerticalSolidActionList"/>
    <dgm:cxn modelId="{86A550FE-8C31-BF4A-B127-0663E29F56F8}" type="presParOf" srcId="{37E5DEDC-341B-4D49-9ED8-75009BEC50D2}" destId="{66A7A61D-CA02-FB4E-A800-890AE102EAFB}" srcOrd="0" destOrd="0" presId="urn:microsoft.com/office/officeart/2016/7/layout/VerticalSolidActionList"/>
    <dgm:cxn modelId="{E4C26586-FBB9-314D-9DD4-75566A4E759A}" type="presParOf" srcId="{37E5DEDC-341B-4D49-9ED8-75009BEC50D2}" destId="{B7BFD375-D3B7-374B-90BD-3AD45AAA6E0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5A83C8-135D-4ACA-863C-2558EC75518A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4426-5588-4679-B491-57D435AD470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</a:t>
          </a:r>
        </a:p>
      </dgm:t>
    </dgm:pt>
    <dgm:pt modelId="{0C0972AF-503A-42D3-B100-EEEF177CE0BF}" type="parTrans" cxnId="{7BE68060-FBD3-47D3-881C-747DCBAAF7C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118057-8D57-498A-B60B-9A639E416CF3}" type="sibTrans" cxnId="{7BE68060-FBD3-47D3-881C-747DCBAAF7C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F0B11F-6C8F-42C1-8651-F275FF0042DC}">
      <dgm:prSet/>
      <dgm:spPr/>
      <dgm:t>
        <a:bodyPr/>
        <a:lstStyle/>
        <a:p>
          <a:r>
            <a: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your poster </a:t>
          </a:r>
          <a:r>
            <a: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as a tool </a:t>
          </a:r>
          <a:r>
            <a: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for communicating with your audience.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CBF9B3-C1F4-4A52-9867-347C533F3132}" type="parTrans" cxnId="{56B385DD-E687-41AB-89D6-AAFB978394A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9A8DE9-8C65-42B2-ABC1-92E87E52FF35}" type="sibTrans" cxnId="{56B385DD-E687-41AB-89D6-AAFB978394A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8CBE14-47A9-4071-8793-B0AEA128D5D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Prepare</a:t>
          </a:r>
        </a:p>
      </dgm:t>
    </dgm:pt>
    <dgm:pt modelId="{203B7297-A9E2-4E71-9CA1-F45F6CF2CB30}" type="parTrans" cxnId="{45F67CBB-70E0-43B8-80A5-97339CEDCFE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07608F-B76C-41EE-8FEA-5E4F25BDE85A}" type="sibTrans" cxnId="{45F67CBB-70E0-43B8-80A5-97339CEDCFE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577B00-E8CB-469A-B142-F2744A0F97B2}">
      <dgm:prSet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Prepare a </a:t>
          </a:r>
          <a:r>
            <a: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brief but informative </a:t>
          </a:r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way to present the information in your poster.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363E08-6402-45A7-A04B-7C540E858FF7}" type="parTrans" cxnId="{2DC847D4-F56D-4E6F-84D6-B28F918F21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F6C13F-5E41-4045-9020-A0F55F321FEA}" type="sibTrans" cxnId="{2DC847D4-F56D-4E6F-84D6-B28F918F21E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367832-592C-4888-AEF1-A50C44F3608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Stand</a:t>
          </a:r>
        </a:p>
      </dgm:t>
    </dgm:pt>
    <dgm:pt modelId="{7CA5C7DF-887F-4560-9BE9-E4F6EAAC3792}" type="parTrans" cxnId="{A9EEC059-2BF3-4C53-ADF0-9F87BCF3A05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F8474F-DED9-4DA5-98C3-13C3537B7DDD}" type="sibTrans" cxnId="{A9EEC059-2BF3-4C53-ADF0-9F87BCF3A05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762611-FB6A-4196-A78E-3FBF5B3337F1}">
      <dgm:prSet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Stand to the </a:t>
          </a:r>
          <a:r>
            <a: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left</a:t>
          </a:r>
          <a:r>
            <a: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of your poster at the beginning of your walkthrough and to the </a:t>
          </a:r>
          <a:r>
            <a: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right</a:t>
          </a:r>
          <a:r>
            <a: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of your poster at the end.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BA126F-16C5-4420-B1A2-A6FBF68C6313}" type="parTrans" cxnId="{BF6B3935-258C-4A29-81C5-AF5042A4A9F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8A1425-C8D0-4057-AC46-6C070F95DDF0}" type="sibTrans" cxnId="{BF6B3935-258C-4A29-81C5-AF5042A4A9F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8B201F-BB79-489F-B229-BC98868DCA9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Stand by</a:t>
          </a:r>
        </a:p>
      </dgm:t>
    </dgm:pt>
    <dgm:pt modelId="{2CF09B82-46C5-499E-A4B2-9EEB58E706FD}" type="parTrans" cxnId="{215BDC0D-AD2C-4DE9-8EE8-7A8B40EA8A1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312BB7-9AA8-4F5F-A4E8-C25CA4E72BD6}" type="sibTrans" cxnId="{215BDC0D-AD2C-4DE9-8EE8-7A8B40EA8A1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FC5F3-63A7-4366-9B68-34F63E1493C0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Stay by your poster to </a:t>
          </a:r>
          <a:r>
            <a: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meet and interact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with poster session attendees.</a:t>
          </a:r>
        </a:p>
      </dgm:t>
    </dgm:pt>
    <dgm:pt modelId="{6715097F-C30C-404E-B09A-751911EE1A3D}" type="parTrans" cxnId="{E883F6B0-D2E0-4DC9-9C6F-B5A8ED3AC0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349B3A-1816-486A-B708-80A3E3D94EAE}" type="sibTrans" cxnId="{E883F6B0-D2E0-4DC9-9C6F-B5A8ED3AC0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6037BB-30D8-1E46-8295-F45625C9AC46}" type="pres">
      <dgm:prSet presAssocID="{DD5A83C8-135D-4ACA-863C-2558EC75518A}" presName="Name0" presStyleCnt="0">
        <dgm:presLayoutVars>
          <dgm:dir/>
          <dgm:animLvl val="lvl"/>
          <dgm:resizeHandles val="exact"/>
        </dgm:presLayoutVars>
      </dgm:prSet>
      <dgm:spPr/>
    </dgm:pt>
    <dgm:pt modelId="{0E9B38E0-0D67-1643-BFF1-6D28EC38EC46}" type="pres">
      <dgm:prSet presAssocID="{21C84426-5588-4679-B491-57D435AD470B}" presName="linNode" presStyleCnt="0"/>
      <dgm:spPr/>
    </dgm:pt>
    <dgm:pt modelId="{557B4638-E2F8-204C-A295-63131D757E2A}" type="pres">
      <dgm:prSet presAssocID="{21C84426-5588-4679-B491-57D435AD470B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C975AA53-8275-F648-A456-87C8F2A06008}" type="pres">
      <dgm:prSet presAssocID="{21C84426-5588-4679-B491-57D435AD470B}" presName="descendantText" presStyleLbl="alignAccFollowNode1" presStyleIdx="0" presStyleCnt="4">
        <dgm:presLayoutVars>
          <dgm:bulletEnabled/>
        </dgm:presLayoutVars>
      </dgm:prSet>
      <dgm:spPr/>
    </dgm:pt>
    <dgm:pt modelId="{54C8618B-B7EF-EC4E-828C-09504244785C}" type="pres">
      <dgm:prSet presAssocID="{B8118057-8D57-498A-B60B-9A639E416CF3}" presName="sp" presStyleCnt="0"/>
      <dgm:spPr/>
    </dgm:pt>
    <dgm:pt modelId="{5EED2A95-D078-DC4A-B017-947E12947F56}" type="pres">
      <dgm:prSet presAssocID="{C08CBE14-47A9-4071-8793-B0AEA128D5D7}" presName="linNode" presStyleCnt="0"/>
      <dgm:spPr/>
    </dgm:pt>
    <dgm:pt modelId="{68C1CE29-5D18-6A43-8DC6-223A2A2B74BA}" type="pres">
      <dgm:prSet presAssocID="{C08CBE14-47A9-4071-8793-B0AEA128D5D7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D661F704-4BA1-F84E-AB51-8257E34A765B}" type="pres">
      <dgm:prSet presAssocID="{C08CBE14-47A9-4071-8793-B0AEA128D5D7}" presName="descendantText" presStyleLbl="alignAccFollowNode1" presStyleIdx="1" presStyleCnt="4">
        <dgm:presLayoutVars>
          <dgm:bulletEnabled/>
        </dgm:presLayoutVars>
      </dgm:prSet>
      <dgm:spPr/>
    </dgm:pt>
    <dgm:pt modelId="{CB292BC1-AF66-324B-99D5-F0AEF13FC557}" type="pres">
      <dgm:prSet presAssocID="{4307608F-B76C-41EE-8FEA-5E4F25BDE85A}" presName="sp" presStyleCnt="0"/>
      <dgm:spPr/>
    </dgm:pt>
    <dgm:pt modelId="{4F850478-0DDE-9A47-A783-067E545AD866}" type="pres">
      <dgm:prSet presAssocID="{79367832-592C-4888-AEF1-A50C44F36087}" presName="linNode" presStyleCnt="0"/>
      <dgm:spPr/>
    </dgm:pt>
    <dgm:pt modelId="{D48F8594-9CB7-6F4E-B5A8-B8E0B737112E}" type="pres">
      <dgm:prSet presAssocID="{79367832-592C-4888-AEF1-A50C44F36087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CA33543A-1BAE-0444-8BBE-56234DFDE01F}" type="pres">
      <dgm:prSet presAssocID="{79367832-592C-4888-AEF1-A50C44F36087}" presName="descendantText" presStyleLbl="alignAccFollowNode1" presStyleIdx="2" presStyleCnt="4">
        <dgm:presLayoutVars>
          <dgm:bulletEnabled/>
        </dgm:presLayoutVars>
      </dgm:prSet>
      <dgm:spPr/>
    </dgm:pt>
    <dgm:pt modelId="{9E740D1D-0F9C-F241-8B7C-72701AD694AA}" type="pres">
      <dgm:prSet presAssocID="{19F8474F-DED9-4DA5-98C3-13C3537B7DDD}" presName="sp" presStyleCnt="0"/>
      <dgm:spPr/>
    </dgm:pt>
    <dgm:pt modelId="{B131BB6E-2BBC-904C-950B-4FD2DBF64DE6}" type="pres">
      <dgm:prSet presAssocID="{5F8B201F-BB79-489F-B229-BC98868DCA98}" presName="linNode" presStyleCnt="0"/>
      <dgm:spPr/>
    </dgm:pt>
    <dgm:pt modelId="{66726121-0EF7-1249-BFF4-9F4E078AC819}" type="pres">
      <dgm:prSet presAssocID="{5F8B201F-BB79-489F-B229-BC98868DCA98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E997BFA3-81D7-AC48-B2D4-814D8A34D445}" type="pres">
      <dgm:prSet presAssocID="{5F8B201F-BB79-489F-B229-BC98868DCA98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25DB7C0A-C0E1-C749-9651-D3BE9F9CBB35}" type="presOf" srcId="{DD5A83C8-135D-4ACA-863C-2558EC75518A}" destId="{7A6037BB-30D8-1E46-8295-F45625C9AC46}" srcOrd="0" destOrd="0" presId="urn:microsoft.com/office/officeart/2016/7/layout/VerticalSolidActionList"/>
    <dgm:cxn modelId="{215BDC0D-AD2C-4DE9-8EE8-7A8B40EA8A15}" srcId="{DD5A83C8-135D-4ACA-863C-2558EC75518A}" destId="{5F8B201F-BB79-489F-B229-BC98868DCA98}" srcOrd="3" destOrd="0" parTransId="{2CF09B82-46C5-499E-A4B2-9EEB58E706FD}" sibTransId="{E4312BB7-9AA8-4F5F-A4E8-C25CA4E72BD6}"/>
    <dgm:cxn modelId="{BF6B3935-258C-4A29-81C5-AF5042A4A9FF}" srcId="{79367832-592C-4888-AEF1-A50C44F36087}" destId="{5B762611-FB6A-4196-A78E-3FBF5B3337F1}" srcOrd="0" destOrd="0" parTransId="{91BA126F-16C5-4420-B1A2-A6FBF68C6313}" sibTransId="{DD8A1425-C8D0-4057-AC46-6C070F95DDF0}"/>
    <dgm:cxn modelId="{19D2E742-D1DE-2548-9078-2BFABB39BDB0}" type="presOf" srcId="{51F0B11F-6C8F-42C1-8651-F275FF0042DC}" destId="{C975AA53-8275-F648-A456-87C8F2A06008}" srcOrd="0" destOrd="0" presId="urn:microsoft.com/office/officeart/2016/7/layout/VerticalSolidActionList"/>
    <dgm:cxn modelId="{A9EEC059-2BF3-4C53-ADF0-9F87BCF3A05D}" srcId="{DD5A83C8-135D-4ACA-863C-2558EC75518A}" destId="{79367832-592C-4888-AEF1-A50C44F36087}" srcOrd="2" destOrd="0" parTransId="{7CA5C7DF-887F-4560-9BE9-E4F6EAAC3792}" sibTransId="{19F8474F-DED9-4DA5-98C3-13C3537B7DDD}"/>
    <dgm:cxn modelId="{7BE68060-FBD3-47D3-881C-747DCBAAF7C6}" srcId="{DD5A83C8-135D-4ACA-863C-2558EC75518A}" destId="{21C84426-5588-4679-B491-57D435AD470B}" srcOrd="0" destOrd="0" parTransId="{0C0972AF-503A-42D3-B100-EEEF177CE0BF}" sibTransId="{B8118057-8D57-498A-B60B-9A639E416CF3}"/>
    <dgm:cxn modelId="{D77D486F-1DC4-674C-98BE-55893B1630DC}" type="presOf" srcId="{DE577B00-E8CB-469A-B142-F2744A0F97B2}" destId="{D661F704-4BA1-F84E-AB51-8257E34A765B}" srcOrd="0" destOrd="0" presId="urn:microsoft.com/office/officeart/2016/7/layout/VerticalSolidActionList"/>
    <dgm:cxn modelId="{83E14C8C-6923-FF41-A029-FF018DD06269}" type="presOf" srcId="{79367832-592C-4888-AEF1-A50C44F36087}" destId="{D48F8594-9CB7-6F4E-B5A8-B8E0B737112E}" srcOrd="0" destOrd="0" presId="urn:microsoft.com/office/officeart/2016/7/layout/VerticalSolidActionList"/>
    <dgm:cxn modelId="{75E5AD9F-2386-DE46-A172-C35D0BC57792}" type="presOf" srcId="{F05FC5F3-63A7-4366-9B68-34F63E1493C0}" destId="{E997BFA3-81D7-AC48-B2D4-814D8A34D445}" srcOrd="0" destOrd="0" presId="urn:microsoft.com/office/officeart/2016/7/layout/VerticalSolidActionList"/>
    <dgm:cxn modelId="{716A7DAC-6D2F-804E-AC99-CAEE02F45CDE}" type="presOf" srcId="{5F8B201F-BB79-489F-B229-BC98868DCA98}" destId="{66726121-0EF7-1249-BFF4-9F4E078AC819}" srcOrd="0" destOrd="0" presId="urn:microsoft.com/office/officeart/2016/7/layout/VerticalSolidActionList"/>
    <dgm:cxn modelId="{E883F6B0-D2E0-4DC9-9C6F-B5A8ED3AC03F}" srcId="{5F8B201F-BB79-489F-B229-BC98868DCA98}" destId="{F05FC5F3-63A7-4366-9B68-34F63E1493C0}" srcOrd="0" destOrd="0" parTransId="{6715097F-C30C-404E-B09A-751911EE1A3D}" sibTransId="{D3349B3A-1816-486A-B708-80A3E3D94EAE}"/>
    <dgm:cxn modelId="{45F67CBB-70E0-43B8-80A5-97339CEDCFEC}" srcId="{DD5A83C8-135D-4ACA-863C-2558EC75518A}" destId="{C08CBE14-47A9-4071-8793-B0AEA128D5D7}" srcOrd="1" destOrd="0" parTransId="{203B7297-A9E2-4E71-9CA1-F45F6CF2CB30}" sibTransId="{4307608F-B76C-41EE-8FEA-5E4F25BDE85A}"/>
    <dgm:cxn modelId="{F58074C3-171F-8F46-B29F-F9D6F68858BB}" type="presOf" srcId="{21C84426-5588-4679-B491-57D435AD470B}" destId="{557B4638-E2F8-204C-A295-63131D757E2A}" srcOrd="0" destOrd="0" presId="urn:microsoft.com/office/officeart/2016/7/layout/VerticalSolidActionList"/>
    <dgm:cxn modelId="{15D420C6-E7BC-1545-90CC-CB3B7F868E34}" type="presOf" srcId="{C08CBE14-47A9-4071-8793-B0AEA128D5D7}" destId="{68C1CE29-5D18-6A43-8DC6-223A2A2B74BA}" srcOrd="0" destOrd="0" presId="urn:microsoft.com/office/officeart/2016/7/layout/VerticalSolidActionList"/>
    <dgm:cxn modelId="{2DC847D4-F56D-4E6F-84D6-B28F918F21EE}" srcId="{C08CBE14-47A9-4071-8793-B0AEA128D5D7}" destId="{DE577B00-E8CB-469A-B142-F2744A0F97B2}" srcOrd="0" destOrd="0" parTransId="{7D363E08-6402-45A7-A04B-7C540E858FF7}" sibTransId="{04F6C13F-5E41-4045-9020-A0F55F321FEA}"/>
    <dgm:cxn modelId="{56B385DD-E687-41AB-89D6-AAFB978394AD}" srcId="{21C84426-5588-4679-B491-57D435AD470B}" destId="{51F0B11F-6C8F-42C1-8651-F275FF0042DC}" srcOrd="0" destOrd="0" parTransId="{E9CBF9B3-C1F4-4A52-9867-347C533F3132}" sibTransId="{749A8DE9-8C65-42B2-ABC1-92E87E52FF35}"/>
    <dgm:cxn modelId="{F441C9E7-250A-D24F-9D42-45AE4F098BCB}" type="presOf" srcId="{5B762611-FB6A-4196-A78E-3FBF5B3337F1}" destId="{CA33543A-1BAE-0444-8BBE-56234DFDE01F}" srcOrd="0" destOrd="0" presId="urn:microsoft.com/office/officeart/2016/7/layout/VerticalSolidActionList"/>
    <dgm:cxn modelId="{D92B823B-BED6-CD41-A7DF-F4B1C21F4138}" type="presParOf" srcId="{7A6037BB-30D8-1E46-8295-F45625C9AC46}" destId="{0E9B38E0-0D67-1643-BFF1-6D28EC38EC46}" srcOrd="0" destOrd="0" presId="urn:microsoft.com/office/officeart/2016/7/layout/VerticalSolidActionList"/>
    <dgm:cxn modelId="{204EBAF0-70AC-7B48-9399-CFECD449DF80}" type="presParOf" srcId="{0E9B38E0-0D67-1643-BFF1-6D28EC38EC46}" destId="{557B4638-E2F8-204C-A295-63131D757E2A}" srcOrd="0" destOrd="0" presId="urn:microsoft.com/office/officeart/2016/7/layout/VerticalSolidActionList"/>
    <dgm:cxn modelId="{3F3FA2D9-3DE2-2A41-B5BC-EECEF1BF1397}" type="presParOf" srcId="{0E9B38E0-0D67-1643-BFF1-6D28EC38EC46}" destId="{C975AA53-8275-F648-A456-87C8F2A06008}" srcOrd="1" destOrd="0" presId="urn:microsoft.com/office/officeart/2016/7/layout/VerticalSolidActionList"/>
    <dgm:cxn modelId="{6EFFFAD5-4E1F-6C4A-8EEA-3805F27DFC4B}" type="presParOf" srcId="{7A6037BB-30D8-1E46-8295-F45625C9AC46}" destId="{54C8618B-B7EF-EC4E-828C-09504244785C}" srcOrd="1" destOrd="0" presId="urn:microsoft.com/office/officeart/2016/7/layout/VerticalSolidActionList"/>
    <dgm:cxn modelId="{CDEC1C0E-22F3-4E45-88CD-1387E88C04C6}" type="presParOf" srcId="{7A6037BB-30D8-1E46-8295-F45625C9AC46}" destId="{5EED2A95-D078-DC4A-B017-947E12947F56}" srcOrd="2" destOrd="0" presId="urn:microsoft.com/office/officeart/2016/7/layout/VerticalSolidActionList"/>
    <dgm:cxn modelId="{80059B46-4838-D248-BC55-9493F6D433B2}" type="presParOf" srcId="{5EED2A95-D078-DC4A-B017-947E12947F56}" destId="{68C1CE29-5D18-6A43-8DC6-223A2A2B74BA}" srcOrd="0" destOrd="0" presId="urn:microsoft.com/office/officeart/2016/7/layout/VerticalSolidActionList"/>
    <dgm:cxn modelId="{9A25801D-F8B2-1047-B7B6-F2A93868BAB6}" type="presParOf" srcId="{5EED2A95-D078-DC4A-B017-947E12947F56}" destId="{D661F704-4BA1-F84E-AB51-8257E34A765B}" srcOrd="1" destOrd="0" presId="urn:microsoft.com/office/officeart/2016/7/layout/VerticalSolidActionList"/>
    <dgm:cxn modelId="{EF6F39C0-1ED2-7D4D-9EC9-EE4F3E896A49}" type="presParOf" srcId="{7A6037BB-30D8-1E46-8295-F45625C9AC46}" destId="{CB292BC1-AF66-324B-99D5-F0AEF13FC557}" srcOrd="3" destOrd="0" presId="urn:microsoft.com/office/officeart/2016/7/layout/VerticalSolidActionList"/>
    <dgm:cxn modelId="{E527FB57-2BBA-B546-AA71-3BAC74E4F401}" type="presParOf" srcId="{7A6037BB-30D8-1E46-8295-F45625C9AC46}" destId="{4F850478-0DDE-9A47-A783-067E545AD866}" srcOrd="4" destOrd="0" presId="urn:microsoft.com/office/officeart/2016/7/layout/VerticalSolidActionList"/>
    <dgm:cxn modelId="{D8949D65-ED36-D440-BABF-EB744A845648}" type="presParOf" srcId="{4F850478-0DDE-9A47-A783-067E545AD866}" destId="{D48F8594-9CB7-6F4E-B5A8-B8E0B737112E}" srcOrd="0" destOrd="0" presId="urn:microsoft.com/office/officeart/2016/7/layout/VerticalSolidActionList"/>
    <dgm:cxn modelId="{0BE0720E-15E8-3846-B18C-8FF726A1A458}" type="presParOf" srcId="{4F850478-0DDE-9A47-A783-067E545AD866}" destId="{CA33543A-1BAE-0444-8BBE-56234DFDE01F}" srcOrd="1" destOrd="0" presId="urn:microsoft.com/office/officeart/2016/7/layout/VerticalSolidActionList"/>
    <dgm:cxn modelId="{ACFC79F9-C355-504F-8E1B-67CB505D6589}" type="presParOf" srcId="{7A6037BB-30D8-1E46-8295-F45625C9AC46}" destId="{9E740D1D-0F9C-F241-8B7C-72701AD694AA}" srcOrd="5" destOrd="0" presId="urn:microsoft.com/office/officeart/2016/7/layout/VerticalSolidActionList"/>
    <dgm:cxn modelId="{79B3372A-3D01-2949-A430-424087579A8D}" type="presParOf" srcId="{7A6037BB-30D8-1E46-8295-F45625C9AC46}" destId="{B131BB6E-2BBC-904C-950B-4FD2DBF64DE6}" srcOrd="6" destOrd="0" presId="urn:microsoft.com/office/officeart/2016/7/layout/VerticalSolidActionList"/>
    <dgm:cxn modelId="{C6106638-1DA7-4544-999B-4BBE44F16BD6}" type="presParOf" srcId="{B131BB6E-2BBC-904C-950B-4FD2DBF64DE6}" destId="{66726121-0EF7-1249-BFF4-9F4E078AC819}" srcOrd="0" destOrd="0" presId="urn:microsoft.com/office/officeart/2016/7/layout/VerticalSolidActionList"/>
    <dgm:cxn modelId="{331BDE96-69AE-174A-8344-EB89BE85EBCB}" type="presParOf" srcId="{B131BB6E-2BBC-904C-950B-4FD2DBF64DE6}" destId="{E997BFA3-81D7-AC48-B2D4-814D8A34D44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5AA53-8275-F648-A456-87C8F2A06008}">
      <dsp:nvSpPr>
        <dsp:cNvPr id="0" name=""/>
        <dsp:cNvSpPr/>
      </dsp:nvSpPr>
      <dsp:spPr>
        <a:xfrm>
          <a:off x="2103120" y="1893"/>
          <a:ext cx="8412480" cy="8308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1040" rIns="163225" bIns="2110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everything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in the poster.</a:t>
          </a:r>
        </a:p>
      </dsp:txBody>
      <dsp:txXfrm>
        <a:off x="2103120" y="1893"/>
        <a:ext cx="8412480" cy="830865"/>
      </dsp:txXfrm>
    </dsp:sp>
    <dsp:sp modelId="{557B4638-E2F8-204C-A295-63131D757E2A}">
      <dsp:nvSpPr>
        <dsp:cNvPr id="0" name=""/>
        <dsp:cNvSpPr/>
      </dsp:nvSpPr>
      <dsp:spPr>
        <a:xfrm>
          <a:off x="0" y="1893"/>
          <a:ext cx="2103120" cy="830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2071" rIns="111290" bIns="8207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Don’t put</a:t>
          </a:r>
        </a:p>
      </dsp:txBody>
      <dsp:txXfrm>
        <a:off x="0" y="1893"/>
        <a:ext cx="2103120" cy="830865"/>
      </dsp:txXfrm>
    </dsp:sp>
    <dsp:sp modelId="{D661F704-4BA1-F84E-AB51-8257E34A765B}">
      <dsp:nvSpPr>
        <dsp:cNvPr id="0" name=""/>
        <dsp:cNvSpPr/>
      </dsp:nvSpPr>
      <dsp:spPr>
        <a:xfrm>
          <a:off x="2103120" y="882611"/>
          <a:ext cx="8412480" cy="8308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1040" rIns="163225" bIns="2110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your </a:t>
          </a:r>
          <a:r>
            <a:rPr lang="en-US" sz="24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poster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during the poster session.</a:t>
          </a:r>
        </a:p>
      </dsp:txBody>
      <dsp:txXfrm>
        <a:off x="2103120" y="882611"/>
        <a:ext cx="8412480" cy="830865"/>
      </dsp:txXfrm>
    </dsp:sp>
    <dsp:sp modelId="{68C1CE29-5D18-6A43-8DC6-223A2A2B74BA}">
      <dsp:nvSpPr>
        <dsp:cNvPr id="0" name=""/>
        <dsp:cNvSpPr/>
      </dsp:nvSpPr>
      <dsp:spPr>
        <a:xfrm>
          <a:off x="0" y="882611"/>
          <a:ext cx="2103120" cy="830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2071" rIns="111290" bIns="8207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Don’t leave</a:t>
          </a:r>
        </a:p>
      </dsp:txBody>
      <dsp:txXfrm>
        <a:off x="0" y="882611"/>
        <a:ext cx="2103120" cy="830865"/>
      </dsp:txXfrm>
    </dsp:sp>
    <dsp:sp modelId="{CA33543A-1BAE-0444-8BBE-56234DFDE01F}">
      <dsp:nvSpPr>
        <dsp:cNvPr id="0" name=""/>
        <dsp:cNvSpPr/>
      </dsp:nvSpPr>
      <dsp:spPr>
        <a:xfrm>
          <a:off x="2103120" y="1763329"/>
          <a:ext cx="8412480" cy="8308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1040" rIns="163225" bIns="2110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 front of 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your poster.</a:t>
          </a:r>
        </a:p>
      </dsp:txBody>
      <dsp:txXfrm>
        <a:off x="2103120" y="1763329"/>
        <a:ext cx="8412480" cy="830865"/>
      </dsp:txXfrm>
    </dsp:sp>
    <dsp:sp modelId="{D48F8594-9CB7-6F4E-B5A8-B8E0B737112E}">
      <dsp:nvSpPr>
        <dsp:cNvPr id="0" name=""/>
        <dsp:cNvSpPr/>
      </dsp:nvSpPr>
      <dsp:spPr>
        <a:xfrm>
          <a:off x="0" y="1763329"/>
          <a:ext cx="2103120" cy="830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2071" rIns="111290" bIns="8207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Don’t stand</a:t>
          </a:r>
        </a:p>
      </dsp:txBody>
      <dsp:txXfrm>
        <a:off x="0" y="1763329"/>
        <a:ext cx="2103120" cy="830865"/>
      </dsp:txXfrm>
    </dsp:sp>
    <dsp:sp modelId="{E997BFA3-81D7-AC48-B2D4-814D8A34D445}">
      <dsp:nvSpPr>
        <dsp:cNvPr id="0" name=""/>
        <dsp:cNvSpPr/>
      </dsp:nvSpPr>
      <dsp:spPr>
        <a:xfrm>
          <a:off x="2103120" y="2644046"/>
          <a:ext cx="8412480" cy="8308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1040" rIns="163225" bIns="2110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your </a:t>
          </a:r>
          <a:r>
            <a:rPr lang="en-US" sz="24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poster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to your audience but talk to them.</a:t>
          </a:r>
        </a:p>
      </dsp:txBody>
      <dsp:txXfrm>
        <a:off x="2103120" y="2644046"/>
        <a:ext cx="8412480" cy="830865"/>
      </dsp:txXfrm>
    </dsp:sp>
    <dsp:sp modelId="{66726121-0EF7-1249-BFF4-9F4E078AC819}">
      <dsp:nvSpPr>
        <dsp:cNvPr id="0" name=""/>
        <dsp:cNvSpPr/>
      </dsp:nvSpPr>
      <dsp:spPr>
        <a:xfrm>
          <a:off x="0" y="2644046"/>
          <a:ext cx="2103120" cy="830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2071" rIns="111290" bIns="8207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Don’t read</a:t>
          </a:r>
        </a:p>
      </dsp:txBody>
      <dsp:txXfrm>
        <a:off x="0" y="2644046"/>
        <a:ext cx="2103120" cy="830865"/>
      </dsp:txXfrm>
    </dsp:sp>
    <dsp:sp modelId="{B7BFD375-D3B7-374B-90BD-3AD45AAA6E08}">
      <dsp:nvSpPr>
        <dsp:cNvPr id="0" name=""/>
        <dsp:cNvSpPr/>
      </dsp:nvSpPr>
      <dsp:spPr>
        <a:xfrm>
          <a:off x="2103120" y="3524764"/>
          <a:ext cx="8412480" cy="8308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1040" rIns="163225" bIns="2110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your </a:t>
          </a:r>
          <a:r>
            <a:rPr lang="en-US" sz="24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audience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with a long walkthrough, no more than 3 minutes.</a:t>
          </a:r>
        </a:p>
      </dsp:txBody>
      <dsp:txXfrm>
        <a:off x="2103120" y="3524764"/>
        <a:ext cx="8412480" cy="830865"/>
      </dsp:txXfrm>
    </dsp:sp>
    <dsp:sp modelId="{66A7A61D-CA02-FB4E-A800-890AE102EAFB}">
      <dsp:nvSpPr>
        <dsp:cNvPr id="0" name=""/>
        <dsp:cNvSpPr/>
      </dsp:nvSpPr>
      <dsp:spPr>
        <a:xfrm>
          <a:off x="0" y="3524764"/>
          <a:ext cx="2103120" cy="830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2071" rIns="111290" bIns="8207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Don’t bore</a:t>
          </a:r>
        </a:p>
      </dsp:txBody>
      <dsp:txXfrm>
        <a:off x="0" y="3524764"/>
        <a:ext cx="2103120" cy="830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5AA53-8275-F648-A456-87C8F2A06008}">
      <dsp:nvSpPr>
        <dsp:cNvPr id="0" name=""/>
        <dsp:cNvSpPr/>
      </dsp:nvSpPr>
      <dsp:spPr>
        <a:xfrm>
          <a:off x="2103120" y="2010"/>
          <a:ext cx="8412480" cy="10415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543" rIns="163225" bIns="26454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 your poster </a:t>
          </a:r>
          <a:r>
            <a:rPr lang="en-US" altLang="zh-CN" sz="20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as a tool </a:t>
          </a:r>
          <a:r>
            <a:rPr lang="en-US" altLang="zh-C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for communicating with your audience.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3120" y="2010"/>
        <a:ext cx="8412480" cy="1041507"/>
      </dsp:txXfrm>
    </dsp:sp>
    <dsp:sp modelId="{557B4638-E2F8-204C-A295-63131D757E2A}">
      <dsp:nvSpPr>
        <dsp:cNvPr id="0" name=""/>
        <dsp:cNvSpPr/>
      </dsp:nvSpPr>
      <dsp:spPr>
        <a:xfrm>
          <a:off x="0" y="2010"/>
          <a:ext cx="2103120" cy="1041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878" rIns="111290" bIns="1028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</a:t>
          </a:r>
        </a:p>
      </dsp:txBody>
      <dsp:txXfrm>
        <a:off x="0" y="2010"/>
        <a:ext cx="2103120" cy="1041507"/>
      </dsp:txXfrm>
    </dsp:sp>
    <dsp:sp modelId="{D661F704-4BA1-F84E-AB51-8257E34A765B}">
      <dsp:nvSpPr>
        <dsp:cNvPr id="0" name=""/>
        <dsp:cNvSpPr/>
      </dsp:nvSpPr>
      <dsp:spPr>
        <a:xfrm>
          <a:off x="2103120" y="1106008"/>
          <a:ext cx="8412480" cy="10415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543" rIns="163225" bIns="26454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Prepare a </a:t>
          </a:r>
          <a:r>
            <a:rPr lang="en-US" altLang="zh-CN" sz="20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brief but informative </a:t>
          </a:r>
          <a:r>
            <a: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way to present the information in your poster.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3120" y="1106008"/>
        <a:ext cx="8412480" cy="1041507"/>
      </dsp:txXfrm>
    </dsp:sp>
    <dsp:sp modelId="{68C1CE29-5D18-6A43-8DC6-223A2A2B74BA}">
      <dsp:nvSpPr>
        <dsp:cNvPr id="0" name=""/>
        <dsp:cNvSpPr/>
      </dsp:nvSpPr>
      <dsp:spPr>
        <a:xfrm>
          <a:off x="0" y="1106008"/>
          <a:ext cx="2103120" cy="1041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878" rIns="111290" bIns="1028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Prepare</a:t>
          </a:r>
        </a:p>
      </dsp:txBody>
      <dsp:txXfrm>
        <a:off x="0" y="1106008"/>
        <a:ext cx="2103120" cy="1041507"/>
      </dsp:txXfrm>
    </dsp:sp>
    <dsp:sp modelId="{CA33543A-1BAE-0444-8BBE-56234DFDE01F}">
      <dsp:nvSpPr>
        <dsp:cNvPr id="0" name=""/>
        <dsp:cNvSpPr/>
      </dsp:nvSpPr>
      <dsp:spPr>
        <a:xfrm>
          <a:off x="2103120" y="2210007"/>
          <a:ext cx="8412480" cy="10415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543" rIns="163225" bIns="26454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Stand to the </a:t>
          </a:r>
          <a:r>
            <a:rPr lang="en-US" altLang="zh-CN" sz="20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left</a:t>
          </a:r>
          <a:r>
            <a:rPr lang="en-US" altLang="zh-C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of your poster at the beginning of your walkthrough and to the </a:t>
          </a:r>
          <a:r>
            <a:rPr lang="en-US" altLang="zh-CN" sz="20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right</a:t>
          </a:r>
          <a:r>
            <a:rPr lang="en-US" altLang="zh-C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of your poster at the end.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03120" y="2210007"/>
        <a:ext cx="8412480" cy="1041507"/>
      </dsp:txXfrm>
    </dsp:sp>
    <dsp:sp modelId="{D48F8594-9CB7-6F4E-B5A8-B8E0B737112E}">
      <dsp:nvSpPr>
        <dsp:cNvPr id="0" name=""/>
        <dsp:cNvSpPr/>
      </dsp:nvSpPr>
      <dsp:spPr>
        <a:xfrm>
          <a:off x="0" y="2210007"/>
          <a:ext cx="2103120" cy="1041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878" rIns="111290" bIns="1028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Stand</a:t>
          </a:r>
        </a:p>
      </dsp:txBody>
      <dsp:txXfrm>
        <a:off x="0" y="2210007"/>
        <a:ext cx="2103120" cy="1041507"/>
      </dsp:txXfrm>
    </dsp:sp>
    <dsp:sp modelId="{E997BFA3-81D7-AC48-B2D4-814D8A34D445}">
      <dsp:nvSpPr>
        <dsp:cNvPr id="0" name=""/>
        <dsp:cNvSpPr/>
      </dsp:nvSpPr>
      <dsp:spPr>
        <a:xfrm>
          <a:off x="2103120" y="3314005"/>
          <a:ext cx="8412480" cy="10415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543" rIns="163225" bIns="26454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Stay by your poster to </a:t>
          </a:r>
          <a:r>
            <a:rPr lang="en-US" sz="2000" kern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meet and interact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with poster session attendees.</a:t>
          </a:r>
        </a:p>
      </dsp:txBody>
      <dsp:txXfrm>
        <a:off x="2103120" y="3314005"/>
        <a:ext cx="8412480" cy="1041507"/>
      </dsp:txXfrm>
    </dsp:sp>
    <dsp:sp modelId="{66726121-0EF7-1249-BFF4-9F4E078AC819}">
      <dsp:nvSpPr>
        <dsp:cNvPr id="0" name=""/>
        <dsp:cNvSpPr/>
      </dsp:nvSpPr>
      <dsp:spPr>
        <a:xfrm>
          <a:off x="0" y="3314005"/>
          <a:ext cx="2103120" cy="1041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878" rIns="111290" bIns="10287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Stand by</a:t>
          </a:r>
        </a:p>
      </dsp:txBody>
      <dsp:txXfrm>
        <a:off x="0" y="3314005"/>
        <a:ext cx="2103120" cy="104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B23B1-FA4E-45FA-A180-686526266810}" type="datetimeFigureOut">
              <a:rPr lang="zh-CN" altLang="en-US" smtClean="0"/>
              <a:t>2025/9/1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A64C4-1AC3-4E37-AACD-4F67C2D5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8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335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90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6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068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03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6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32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526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954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244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0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88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09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219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68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731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825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52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00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246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598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0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78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55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892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51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36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114D2-4107-FC1A-A039-AF295933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BF439B-487E-1F7A-E23E-C63A86CEB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492DB8-F7FA-4D45-C7EA-6FFD87E0F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C1E7BF-59FF-BD1B-C392-DB4A812A9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17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26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55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24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0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938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20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54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A64C4-1AC3-4E37-AACD-4F67C2D55D9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75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1078" y="2353563"/>
            <a:ext cx="10309842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27628" y="1477771"/>
            <a:ext cx="9336742" cy="3853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733m6qBH-j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733m6qBH-j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733m6qBH-j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733m6qBH-j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733m6qBH-j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733m6qBH-j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www.ccf.org.cn/Academic_Evaluation/By_category/)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mp"/><Relationship Id="rId3" Type="http://schemas.openxmlformats.org/officeDocument/2006/relationships/image" Target="../media/image1.png"/><Relationship Id="rId7" Type="http://schemas.openxmlformats.org/officeDocument/2006/relationships/image" Target="../media/image1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473289"/>
            <a:ext cx="8686800" cy="1911421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lang="en-US" sz="7200" spc="-65" dirty="0"/>
              <a:t>Tutorial 1</a:t>
            </a:r>
            <a:r>
              <a:rPr lang="en-US" altLang="zh-CN" sz="7200" spc="-65" dirty="0"/>
              <a:t> </a:t>
            </a:r>
            <a:endParaRPr lang="en-US" sz="7200" dirty="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US" sz="3200" b="0" dirty="0">
                <a:latin typeface="Times New Roman"/>
                <a:cs typeface="Times New Roman"/>
              </a:rPr>
              <a:t>COMP5511 Artificial Intelligence Concepts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67400" y="0"/>
            <a:ext cx="6325047" cy="1295400"/>
          </a:xfrm>
          <a:custGeom>
            <a:avLst/>
            <a:gdLst/>
            <a:ahLst/>
            <a:cxnLst/>
            <a:rect l="l" t="t" r="r" b="b"/>
            <a:pathLst>
              <a:path w="7084695" h="2131060">
                <a:moveTo>
                  <a:pt x="7084247" y="0"/>
                </a:moveTo>
                <a:lnTo>
                  <a:pt x="986725" y="0"/>
                </a:lnTo>
                <a:lnTo>
                  <a:pt x="0" y="2130552"/>
                </a:lnTo>
                <a:lnTo>
                  <a:pt x="7084247" y="2130552"/>
                </a:lnTo>
                <a:lnTo>
                  <a:pt x="7084247" y="0"/>
                </a:lnTo>
                <a:close/>
              </a:path>
            </a:pathLst>
          </a:custGeom>
          <a:solidFill>
            <a:srgbClr val="B4B4B4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12992" y="5334000"/>
            <a:ext cx="4968711" cy="1400383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lang="en-US" altLang="zh-CN" sz="2800" b="1" dirty="0">
                <a:latin typeface="Times New Roman"/>
                <a:cs typeface="Times New Roman"/>
              </a:rPr>
              <a:t>Haokai Hong</a:t>
            </a:r>
            <a:endParaRPr sz="28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ts val="3340"/>
              </a:lnSpc>
            </a:pPr>
            <a:r>
              <a:rPr lang="en-US" sz="2800" spc="-5" dirty="0">
                <a:latin typeface="Times New Roman"/>
                <a:cs typeface="Times New Roman"/>
              </a:rPr>
              <a:t>Department of DSAI</a:t>
            </a:r>
          </a:p>
          <a:p>
            <a:pPr marL="12700" marR="5080" algn="ctr">
              <a:lnSpc>
                <a:spcPts val="3340"/>
              </a:lnSpc>
            </a:pPr>
            <a:r>
              <a:rPr lang="en-US" sz="2800" dirty="0" err="1">
                <a:latin typeface="Times New Roman"/>
                <a:cs typeface="Times New Roman"/>
              </a:rPr>
              <a:t>haokai.hong@connect.polyu.hk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09290"/>
            <a:ext cx="4754889" cy="9111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154" y="321563"/>
            <a:ext cx="62664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spc="-5" dirty="0">
                <a:uFill>
                  <a:solidFill>
                    <a:srgbClr val="D0CECE"/>
                  </a:solidFill>
                </a:uFill>
              </a:rPr>
              <a:t>How to read a paper</a:t>
            </a:r>
            <a:endParaRPr lang="en-US" sz="44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2994" y="6128003"/>
            <a:ext cx="385317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[1]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https://</a:t>
            </a:r>
            <a:r>
              <a:rPr sz="1400" spc="-5" dirty="0">
                <a:latin typeface="Times New Roman"/>
                <a:cs typeface="Times New Roman"/>
                <a:hlinkClick r:id="rId4"/>
              </a:rPr>
              <a:t>www.youtube.com/watch?v=733m6qBH-jI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5195" y="1541779"/>
            <a:ext cx="3654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5" dirty="0">
                <a:latin typeface="Times New Roman"/>
                <a:cs typeface="Times New Roman"/>
              </a:rPr>
              <a:t>cc</a:t>
            </a:r>
            <a:r>
              <a:rPr sz="2400" b="1" dirty="0">
                <a:latin typeface="Times New Roman"/>
                <a:cs typeface="Times New Roman"/>
              </a:rPr>
              <a:t>o</a:t>
            </a:r>
            <a:r>
              <a:rPr sz="2400" b="1" spc="-5" dirty="0">
                <a:latin typeface="Times New Roman"/>
                <a:cs typeface="Times New Roman"/>
              </a:rPr>
              <a:t>r</a:t>
            </a:r>
            <a:r>
              <a:rPr sz="2400" b="1" dirty="0">
                <a:latin typeface="Times New Roman"/>
                <a:cs typeface="Times New Roman"/>
              </a:rPr>
              <a:t>d</a:t>
            </a:r>
            <a:r>
              <a:rPr sz="2400" b="1" spc="-5" dirty="0">
                <a:latin typeface="Times New Roman"/>
                <a:cs typeface="Times New Roman"/>
              </a:rPr>
              <a:t>i</a:t>
            </a:r>
            <a:r>
              <a:rPr sz="2400" b="1" dirty="0">
                <a:latin typeface="Times New Roman"/>
                <a:cs typeface="Times New Roman"/>
              </a:rPr>
              <a:t>ng to</a:t>
            </a:r>
            <a:r>
              <a:rPr sz="2400" b="1" spc="-1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50" dirty="0">
                <a:latin typeface="Times New Roman"/>
                <a:cs typeface="Times New Roman"/>
              </a:rPr>
              <a:t>r</a:t>
            </a:r>
            <a:r>
              <a:rPr sz="2400" b="1" spc="-5" dirty="0">
                <a:latin typeface="Times New Roman"/>
                <a:cs typeface="Times New Roman"/>
              </a:rPr>
              <a:t>e</a:t>
            </a:r>
            <a:r>
              <a:rPr sz="2400" b="1" dirty="0">
                <a:latin typeface="Times New Roman"/>
                <a:cs typeface="Times New Roman"/>
              </a:rPr>
              <a:t>w Ng</a:t>
            </a:r>
            <a:r>
              <a:rPr sz="2400" b="1" baseline="24305" dirty="0">
                <a:latin typeface="Times New Roman"/>
                <a:cs typeface="Times New Roman"/>
              </a:rPr>
              <a:t>[1]</a:t>
            </a:r>
            <a:r>
              <a:rPr sz="2400" b="1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BD42-6C14-A041-929C-CFCD3A23596B}"/>
              </a:ext>
            </a:extLst>
          </p:cNvPr>
          <p:cNvSpPr txBox="1"/>
          <p:nvPr/>
        </p:nvSpPr>
        <p:spPr>
          <a:xfrm>
            <a:off x="1853076" y="2274838"/>
            <a:ext cx="1005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a paper list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5-20 papers: Basic understanding of the research area.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50-100 papers: Very good understanding about the research area.</a:t>
            </a:r>
          </a:p>
          <a:p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9712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154" y="321563"/>
            <a:ext cx="70284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80" dirty="0">
                <a:uFill>
                  <a:solidFill>
                    <a:srgbClr val="D0CEC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4400" dirty="0">
                <a:uFill>
                  <a:solidFill>
                    <a:srgbClr val="D0CECE"/>
                  </a:solidFill>
                </a:uFill>
              </a:rPr>
              <a:t>How to </a:t>
            </a:r>
            <a:r>
              <a:rPr lang="en-US" sz="4400" dirty="0">
                <a:uFill>
                  <a:solidFill>
                    <a:srgbClr val="D0CECE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4400" dirty="0">
                <a:uFill>
                  <a:solidFill>
                    <a:srgbClr val="D0CECE"/>
                  </a:solidFill>
                </a:uFill>
              </a:rPr>
              <a:t>ead </a:t>
            </a:r>
            <a:r>
              <a:rPr lang="en-US" sz="4400" dirty="0">
                <a:uFill>
                  <a:solidFill>
                    <a:srgbClr val="D0CECE"/>
                  </a:solidFill>
                </a:uFill>
              </a:rPr>
              <a:t>a p</a:t>
            </a:r>
            <a:r>
              <a:rPr sz="4400" dirty="0">
                <a:uFill>
                  <a:solidFill>
                    <a:srgbClr val="D0CECE"/>
                  </a:solidFill>
                </a:uFill>
              </a:rPr>
              <a:t>aper</a:t>
            </a:r>
            <a:endParaRPr sz="44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2994" y="6128003"/>
            <a:ext cx="38531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[1]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https://</a:t>
            </a:r>
            <a:r>
              <a:rPr sz="1400" spc="-5" dirty="0">
                <a:latin typeface="Times New Roman"/>
                <a:cs typeface="Times New Roman"/>
                <a:hlinkClick r:id="rId4"/>
              </a:rPr>
              <a:t>www.youtube.com/watch?v=733m6qBH-jI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78E7160-5AA3-AC40-90B9-8A1E37C69A4B}"/>
              </a:ext>
            </a:extLst>
          </p:cNvPr>
          <p:cNvSpPr txBox="1"/>
          <p:nvPr/>
        </p:nvSpPr>
        <p:spPr>
          <a:xfrm>
            <a:off x="505194" y="1541779"/>
            <a:ext cx="5743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Times New Roman"/>
                <a:cs typeface="Times New Roman"/>
              </a:rPr>
              <a:t>You should read paper in multiple times</a:t>
            </a:r>
            <a:r>
              <a:rPr sz="2400" b="1" spc="-7" baseline="24305" dirty="0">
                <a:latin typeface="Times New Roman"/>
                <a:cs typeface="Times New Roman"/>
              </a:rPr>
              <a:t>[1]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D5959D5-7206-8747-9EC6-0E338EE84608}"/>
              </a:ext>
            </a:extLst>
          </p:cNvPr>
          <p:cNvSpPr txBox="1"/>
          <p:nvPr/>
        </p:nvSpPr>
        <p:spPr>
          <a:xfrm>
            <a:off x="1219200" y="2454219"/>
            <a:ext cx="5743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Times New Roman"/>
                <a:cs typeface="Times New Roman"/>
              </a:rPr>
              <a:t>The</a:t>
            </a:r>
            <a:r>
              <a:rPr lang="zh-CN" altLang="en-US"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irst</a:t>
            </a:r>
            <a:r>
              <a:rPr lang="en-US" sz="2400" b="1" spc="-5" dirty="0">
                <a:latin typeface="Times New Roman"/>
                <a:cs typeface="Times New Roman"/>
              </a:rPr>
              <a:t> time you read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2F8F188-7502-DF43-86E0-906BDBDE4C22}"/>
              </a:ext>
            </a:extLst>
          </p:cNvPr>
          <p:cNvSpPr txBox="1"/>
          <p:nvPr/>
        </p:nvSpPr>
        <p:spPr>
          <a:xfrm>
            <a:off x="3383817" y="3848811"/>
            <a:ext cx="16453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Times New Roman"/>
                <a:cs typeface="Times New Roman"/>
              </a:rPr>
              <a:t>Abstract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E2EA237E-6CF8-B64A-B62F-17BEE7165548}"/>
              </a:ext>
            </a:extLst>
          </p:cNvPr>
          <p:cNvSpPr txBox="1"/>
          <p:nvPr/>
        </p:nvSpPr>
        <p:spPr>
          <a:xfrm>
            <a:off x="3407879" y="3151515"/>
            <a:ext cx="146892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Times New Roman"/>
                <a:cs typeface="Times New Roman"/>
              </a:rPr>
              <a:t>Title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F832F8D-D502-D44C-B79C-699D84C80445}"/>
              </a:ext>
            </a:extLst>
          </p:cNvPr>
          <p:cNvSpPr txBox="1"/>
          <p:nvPr/>
        </p:nvSpPr>
        <p:spPr>
          <a:xfrm>
            <a:off x="3383817" y="4604012"/>
            <a:ext cx="3016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Times New Roman"/>
                <a:cs typeface="Times New Roman"/>
              </a:rPr>
              <a:t>Pipelines and figures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88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2994" y="6128003"/>
            <a:ext cx="38531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[1]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https://</a:t>
            </a:r>
            <a:r>
              <a:rPr sz="1400" spc="-5" dirty="0">
                <a:latin typeface="Times New Roman"/>
                <a:cs typeface="Times New Roman"/>
                <a:hlinkClick r:id="rId4"/>
              </a:rPr>
              <a:t>www.youtube.com/watch?v=733m6qBH-jI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B51956A5-4BD5-A046-BF52-5617D08EDE59}"/>
              </a:ext>
            </a:extLst>
          </p:cNvPr>
          <p:cNvSpPr txBox="1"/>
          <p:nvPr/>
        </p:nvSpPr>
        <p:spPr>
          <a:xfrm>
            <a:off x="505194" y="1541779"/>
            <a:ext cx="5743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Times New Roman"/>
                <a:cs typeface="Times New Roman"/>
              </a:rPr>
              <a:t>You should read paper in multiple times</a:t>
            </a:r>
            <a:r>
              <a:rPr sz="2400" b="1" spc="-7" baseline="24305" dirty="0">
                <a:latin typeface="Times New Roman"/>
                <a:cs typeface="Times New Roman"/>
              </a:rPr>
              <a:t>[1]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3272605C-C744-C246-B18A-FD828D082B64}"/>
              </a:ext>
            </a:extLst>
          </p:cNvPr>
          <p:cNvSpPr txBox="1"/>
          <p:nvPr/>
        </p:nvSpPr>
        <p:spPr>
          <a:xfrm>
            <a:off x="1219200" y="2454219"/>
            <a:ext cx="5743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Times New Roman"/>
                <a:cs typeface="Times New Roman"/>
              </a:rPr>
              <a:t>The</a:t>
            </a:r>
            <a:r>
              <a:rPr lang="zh-CN" altLang="en-US" sz="2400" b="1" spc="-5" dirty="0">
                <a:latin typeface="Times New Roman"/>
                <a:cs typeface="Times New Roman"/>
              </a:rPr>
              <a:t> </a:t>
            </a:r>
            <a:r>
              <a:rPr lang="en-US" altLang="zh-CN"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lang="en-US"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econd</a:t>
            </a:r>
            <a:r>
              <a:rPr lang="en-US" sz="2400" b="1" spc="-5" dirty="0">
                <a:latin typeface="Times New Roman"/>
                <a:cs typeface="Times New Roman"/>
              </a:rPr>
              <a:t> time you read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0AA2E20C-7417-6B48-83F8-D5427B731779}"/>
              </a:ext>
            </a:extLst>
          </p:cNvPr>
          <p:cNvSpPr txBox="1"/>
          <p:nvPr/>
        </p:nvSpPr>
        <p:spPr>
          <a:xfrm>
            <a:off x="3383817" y="3848811"/>
            <a:ext cx="16453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Times New Roman"/>
                <a:cs typeface="Times New Roman"/>
              </a:rPr>
              <a:t>Conclusions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ED7E5EC1-5101-134C-B4C2-F85A69F65422}"/>
              </a:ext>
            </a:extLst>
          </p:cNvPr>
          <p:cNvSpPr txBox="1"/>
          <p:nvPr/>
        </p:nvSpPr>
        <p:spPr>
          <a:xfrm>
            <a:off x="3407879" y="3151515"/>
            <a:ext cx="200232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Times New Roman"/>
                <a:cs typeface="Times New Roman"/>
              </a:rPr>
              <a:t>Introduction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04B3E385-83BA-7A42-A87E-E42C6F819299}"/>
              </a:ext>
            </a:extLst>
          </p:cNvPr>
          <p:cNvSpPr txBox="1"/>
          <p:nvPr/>
        </p:nvSpPr>
        <p:spPr>
          <a:xfrm>
            <a:off x="3383816" y="4604012"/>
            <a:ext cx="461718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Times New Roman"/>
                <a:cs typeface="Times New Roman"/>
              </a:rPr>
              <a:t>Look</a:t>
            </a:r>
            <a:r>
              <a:rPr lang="zh-CN" altLang="en-US" sz="2400" spc="-5" dirty="0">
                <a:latin typeface="Times New Roman"/>
                <a:cs typeface="Times New Roman"/>
              </a:rPr>
              <a:t> </a:t>
            </a:r>
            <a:r>
              <a:rPr lang="en-US" altLang="zh-CN" sz="2400" spc="-5" dirty="0">
                <a:latin typeface="Times New Roman"/>
                <a:cs typeface="Times New Roman"/>
              </a:rPr>
              <a:t>at</a:t>
            </a:r>
            <a:r>
              <a:rPr lang="zh-CN" altLang="en-US" sz="2400" spc="-5" dirty="0">
                <a:latin typeface="Times New Roman"/>
                <a:cs typeface="Times New Roman"/>
              </a:rPr>
              <a:t> </a:t>
            </a:r>
            <a:r>
              <a:rPr lang="en-US" altLang="zh-CN" sz="2400" spc="-5" dirty="0">
                <a:latin typeface="Times New Roman"/>
                <a:cs typeface="Times New Roman"/>
              </a:rPr>
              <a:t>p</a:t>
            </a:r>
            <a:r>
              <a:rPr lang="en-US" sz="2400" spc="-5" dirty="0">
                <a:latin typeface="Times New Roman"/>
                <a:cs typeface="Times New Roman"/>
              </a:rPr>
              <a:t>ipelines and figures</a:t>
            </a:r>
            <a:r>
              <a:rPr lang="zh-CN" altLang="en-US" sz="2400" spc="-5" dirty="0">
                <a:latin typeface="Times New Roman"/>
                <a:cs typeface="Times New Roman"/>
              </a:rPr>
              <a:t> </a:t>
            </a:r>
            <a:r>
              <a:rPr lang="en-US" altLang="zh-CN" sz="2400" spc="-5" dirty="0">
                <a:latin typeface="Times New Roman"/>
                <a:cs typeface="Times New Roman"/>
              </a:rPr>
              <a:t>again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A19BCB39-E1A0-D044-BE11-552A71EE109F}"/>
              </a:ext>
            </a:extLst>
          </p:cNvPr>
          <p:cNvSpPr txBox="1">
            <a:spLocks/>
          </p:cNvSpPr>
          <p:nvPr/>
        </p:nvSpPr>
        <p:spPr>
          <a:xfrm>
            <a:off x="439154" y="321563"/>
            <a:ext cx="70284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44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4400" kern="0" dirty="0">
                <a:uFill>
                  <a:solidFill>
                    <a:srgbClr val="D0CECE"/>
                  </a:solidFill>
                </a:uFill>
              </a:rPr>
              <a:t>How to read a paper</a:t>
            </a:r>
            <a:endParaRPr lang="en" sz="4400" kern="0" dirty="0"/>
          </a:p>
        </p:txBody>
      </p:sp>
    </p:spTree>
    <p:extLst>
      <p:ext uri="{BB962C8B-B14F-4D97-AF65-F5344CB8AC3E}">
        <p14:creationId xmlns:p14="http://schemas.microsoft.com/office/powerpoint/2010/main" val="123012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2994" y="6128003"/>
            <a:ext cx="38531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[1]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https://</a:t>
            </a:r>
            <a:r>
              <a:rPr sz="1400" spc="-5" dirty="0">
                <a:latin typeface="Times New Roman"/>
                <a:cs typeface="Times New Roman"/>
                <a:hlinkClick r:id="rId4"/>
              </a:rPr>
              <a:t>www.youtube.com/watch?v=733m6qBH-jI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D98A767-B2A8-754A-A4F3-EB6C894B53E1}"/>
              </a:ext>
            </a:extLst>
          </p:cNvPr>
          <p:cNvSpPr txBox="1"/>
          <p:nvPr/>
        </p:nvSpPr>
        <p:spPr>
          <a:xfrm>
            <a:off x="505194" y="1541779"/>
            <a:ext cx="5743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Times New Roman"/>
                <a:cs typeface="Times New Roman"/>
              </a:rPr>
              <a:t>You should read paper in multiple times</a:t>
            </a:r>
            <a:r>
              <a:rPr sz="2400" b="1" spc="-7" baseline="24305" dirty="0">
                <a:latin typeface="Times New Roman"/>
                <a:cs typeface="Times New Roman"/>
              </a:rPr>
              <a:t>[1]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C157C38-26C2-DC47-9EDB-A84A1483AE71}"/>
              </a:ext>
            </a:extLst>
          </p:cNvPr>
          <p:cNvSpPr txBox="1"/>
          <p:nvPr/>
        </p:nvSpPr>
        <p:spPr>
          <a:xfrm>
            <a:off x="1219200" y="2454219"/>
            <a:ext cx="5743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Times New Roman"/>
                <a:cs typeface="Times New Roman"/>
              </a:rPr>
              <a:t>The</a:t>
            </a:r>
            <a:r>
              <a:rPr lang="zh-CN" altLang="en-US"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lang="en-US"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hird</a:t>
            </a:r>
            <a:r>
              <a:rPr lang="en-US" sz="2400" b="1" spc="-5" dirty="0">
                <a:latin typeface="Times New Roman"/>
                <a:cs typeface="Times New Roman"/>
              </a:rPr>
              <a:t> time you read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A9978BB-D14D-114A-B474-30FE7D3EB360}"/>
              </a:ext>
            </a:extLst>
          </p:cNvPr>
          <p:cNvSpPr txBox="1">
            <a:spLocks/>
          </p:cNvSpPr>
          <p:nvPr/>
        </p:nvSpPr>
        <p:spPr>
          <a:xfrm>
            <a:off x="439154" y="321563"/>
            <a:ext cx="70284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44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4400" kern="0" dirty="0">
                <a:uFill>
                  <a:solidFill>
                    <a:srgbClr val="D0CECE"/>
                  </a:solidFill>
                </a:uFill>
              </a:rPr>
              <a:t>How to read a paper</a:t>
            </a:r>
            <a:endParaRPr lang="en" sz="4400" kern="0"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9C977C2D-1269-5D41-AFFB-BE444B0749A5}"/>
              </a:ext>
            </a:extLst>
          </p:cNvPr>
          <p:cNvSpPr txBox="1"/>
          <p:nvPr/>
        </p:nvSpPr>
        <p:spPr>
          <a:xfrm>
            <a:off x="2842418" y="3346195"/>
            <a:ext cx="650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Whole thing,</a:t>
            </a:r>
            <a:r>
              <a:rPr sz="2400" dirty="0">
                <a:latin typeface="Times New Roman"/>
                <a:cs typeface="Times New Roman"/>
              </a:rPr>
              <a:t> but </a:t>
            </a:r>
            <a:r>
              <a:rPr sz="2400" spc="-5" dirty="0">
                <a:latin typeface="Times New Roman"/>
                <a:cs typeface="Times New Roman"/>
              </a:rPr>
              <a:t>skip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lang="en-US" altLang="zh-CN" sz="2400" spc="-5" dirty="0">
                <a:latin typeface="Times New Roman"/>
                <a:cs typeface="Times New Roman"/>
              </a:rPr>
              <a:t>math.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636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2994" y="6128003"/>
            <a:ext cx="38531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[1]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https://</a:t>
            </a:r>
            <a:r>
              <a:rPr sz="1400" spc="-5" dirty="0">
                <a:latin typeface="Times New Roman"/>
                <a:cs typeface="Times New Roman"/>
                <a:hlinkClick r:id="rId4"/>
              </a:rPr>
              <a:t>www.youtube.com/watch?v=733m6qBH-jI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D98A767-B2A8-754A-A4F3-EB6C894B53E1}"/>
              </a:ext>
            </a:extLst>
          </p:cNvPr>
          <p:cNvSpPr txBox="1"/>
          <p:nvPr/>
        </p:nvSpPr>
        <p:spPr>
          <a:xfrm>
            <a:off x="505194" y="1541779"/>
            <a:ext cx="5743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Times New Roman"/>
                <a:cs typeface="Times New Roman"/>
              </a:rPr>
              <a:t>You should read paper in multiple times</a:t>
            </a:r>
            <a:r>
              <a:rPr sz="2400" b="1" spc="-7" baseline="24305" dirty="0">
                <a:latin typeface="Times New Roman"/>
                <a:cs typeface="Times New Roman"/>
              </a:rPr>
              <a:t>[1]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C157C38-26C2-DC47-9EDB-A84A1483AE71}"/>
              </a:ext>
            </a:extLst>
          </p:cNvPr>
          <p:cNvSpPr txBox="1"/>
          <p:nvPr/>
        </p:nvSpPr>
        <p:spPr>
          <a:xfrm>
            <a:off x="1219200" y="2454219"/>
            <a:ext cx="5743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Times New Roman"/>
                <a:cs typeface="Times New Roman"/>
              </a:rPr>
              <a:t>The</a:t>
            </a:r>
            <a:r>
              <a:rPr lang="en-US" altLang="zh-CN"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fourth</a:t>
            </a:r>
            <a:r>
              <a:rPr lang="en-US" sz="2400" b="1" spc="-5" dirty="0">
                <a:latin typeface="Times New Roman"/>
                <a:cs typeface="Times New Roman"/>
              </a:rPr>
              <a:t> time you read: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A9978BB-D14D-114A-B474-30FE7D3EB360}"/>
              </a:ext>
            </a:extLst>
          </p:cNvPr>
          <p:cNvSpPr txBox="1">
            <a:spLocks/>
          </p:cNvSpPr>
          <p:nvPr/>
        </p:nvSpPr>
        <p:spPr>
          <a:xfrm>
            <a:off x="439154" y="321563"/>
            <a:ext cx="70284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44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4400" kern="0" dirty="0">
                <a:uFill>
                  <a:solidFill>
                    <a:srgbClr val="D0CECE"/>
                  </a:solidFill>
                </a:uFill>
              </a:rPr>
              <a:t>How to read a paper</a:t>
            </a:r>
            <a:endParaRPr lang="en" sz="4400" kern="0"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9C977C2D-1269-5D41-AFFB-BE444B0749A5}"/>
              </a:ext>
            </a:extLst>
          </p:cNvPr>
          <p:cNvSpPr txBox="1"/>
          <p:nvPr/>
        </p:nvSpPr>
        <p:spPr>
          <a:xfrm>
            <a:off x="2842418" y="3346195"/>
            <a:ext cx="650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Times New Roman"/>
                <a:cs typeface="Times New Roman"/>
              </a:rPr>
              <a:t>Whole thing,</a:t>
            </a:r>
            <a:r>
              <a:rPr lang="en-US" sz="2400" dirty="0">
                <a:latin typeface="Times New Roman"/>
                <a:cs typeface="Times New Roman"/>
              </a:rPr>
              <a:t> but </a:t>
            </a:r>
            <a:r>
              <a:rPr lang="en-US" sz="2400" spc="-5" dirty="0">
                <a:latin typeface="Times New Roman"/>
                <a:cs typeface="Times New Roman"/>
              </a:rPr>
              <a:t>skip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parts</a:t>
            </a:r>
            <a:r>
              <a:rPr lang="en-US" sz="2400" dirty="0">
                <a:latin typeface="Times New Roman"/>
                <a:cs typeface="Times New Roman"/>
              </a:rPr>
              <a:t> that don’t make</a:t>
            </a:r>
            <a:r>
              <a:rPr lang="en-US" sz="2400" spc="-5" dirty="0">
                <a:latin typeface="Times New Roman"/>
                <a:cs typeface="Times New Roman"/>
              </a:rPr>
              <a:t> sense.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109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2994" y="6128003"/>
            <a:ext cx="385317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[1]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https://</a:t>
            </a:r>
            <a:r>
              <a:rPr sz="1400" spc="-5" dirty="0">
                <a:latin typeface="Times New Roman"/>
                <a:cs typeface="Times New Roman"/>
                <a:hlinkClick r:id="rId4"/>
              </a:rPr>
              <a:t>www.youtube.com/watch?v=733m6qBH-jI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9200" y="1907540"/>
            <a:ext cx="9525000" cy="3075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When </a:t>
            </a:r>
            <a:r>
              <a:rPr sz="2400" b="1" spc="-10" dirty="0">
                <a:latin typeface="Times New Roman"/>
                <a:cs typeface="Times New Roman"/>
              </a:rPr>
              <a:t>reading,</a:t>
            </a:r>
            <a:r>
              <a:rPr sz="2400" b="1" spc="-5" dirty="0">
                <a:latin typeface="Times New Roman"/>
                <a:cs typeface="Times New Roman"/>
              </a:rPr>
              <a:t> keep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 mind</a:t>
            </a:r>
            <a:r>
              <a:rPr sz="2400" b="1" spc="-7" baseline="24305" dirty="0">
                <a:latin typeface="Times New Roman"/>
                <a:cs typeface="Times New Roman"/>
              </a:rPr>
              <a:t>[1]</a:t>
            </a:r>
            <a:r>
              <a:rPr sz="2400" b="1" spc="-5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1176020" indent="-229235">
              <a:lnSpc>
                <a:spcPct val="100000"/>
              </a:lnSpc>
              <a:buFont typeface="Arial"/>
              <a:buChar char="•"/>
              <a:tabLst>
                <a:tab pos="1176655" algn="l"/>
              </a:tabLst>
            </a:pP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5" dirty="0">
                <a:latin typeface="Times New Roman"/>
                <a:cs typeface="Times New Roman"/>
              </a:rPr>
              <a:t> did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authors try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 to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accomplish</a:t>
            </a:r>
            <a:r>
              <a:rPr sz="2400" spc="-5" dirty="0">
                <a:latin typeface="Times New Roman"/>
                <a:cs typeface="Times New Roman"/>
              </a:rPr>
              <a:t>?</a:t>
            </a:r>
            <a:endParaRPr sz="2400" dirty="0">
              <a:latin typeface="Times New Roman"/>
              <a:cs typeface="Times New Roman"/>
            </a:endParaRPr>
          </a:p>
          <a:p>
            <a:pPr marL="1176020" indent="-229235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1176655" algn="l"/>
              </a:tabLst>
            </a:pP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key elements </a:t>
            </a:r>
            <a:r>
              <a:rPr sz="2400" dirty="0">
                <a:latin typeface="Times New Roman"/>
                <a:cs typeface="Times New Roman"/>
              </a:rPr>
              <a:t>of the</a:t>
            </a:r>
            <a:r>
              <a:rPr sz="2400" spc="-10" dirty="0">
                <a:latin typeface="Times New Roman"/>
                <a:cs typeface="Times New Roman"/>
              </a:rPr>
              <a:t> approach?</a:t>
            </a:r>
            <a:endParaRPr sz="2400" dirty="0">
              <a:latin typeface="Times New Roman"/>
              <a:cs typeface="Times New Roman"/>
            </a:endParaRPr>
          </a:p>
          <a:p>
            <a:pPr marL="1176020" indent="-229235">
              <a:lnSpc>
                <a:spcPct val="100000"/>
              </a:lnSpc>
              <a:spcBef>
                <a:spcPts val="1895"/>
              </a:spcBef>
              <a:buFont typeface="Arial"/>
              <a:buChar char="•"/>
              <a:tabLst>
                <a:tab pos="1176655" algn="l"/>
              </a:tabLst>
            </a:pP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lang="en-US" sz="2400" spc="-15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your</a:t>
            </a:r>
            <a:r>
              <a:rPr lang="en-US" sz="2400" spc="-5" dirty="0">
                <a:latin typeface="Times New Roman"/>
                <a:cs typeface="Times New Roman"/>
              </a:rPr>
              <a:t> own research</a:t>
            </a:r>
            <a:r>
              <a:rPr sz="2400" spc="-5" dirty="0">
                <a:latin typeface="Times New Roman"/>
                <a:cs typeface="Times New Roman"/>
              </a:rPr>
              <a:t>?</a:t>
            </a:r>
            <a:endParaRPr sz="2400" dirty="0">
              <a:latin typeface="Times New Roman"/>
              <a:cs typeface="Times New Roman"/>
            </a:endParaRPr>
          </a:p>
          <a:p>
            <a:pPr marL="1176020" indent="-229235">
              <a:lnSpc>
                <a:spcPct val="100000"/>
              </a:lnSpc>
              <a:spcBef>
                <a:spcPts val="1895"/>
              </a:spcBef>
              <a:buFont typeface="Arial"/>
              <a:buChar char="•"/>
              <a:tabLst>
                <a:tab pos="1176655" algn="l"/>
              </a:tabLst>
            </a:pP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5" dirty="0">
                <a:latin typeface="Times New Roman"/>
                <a:cs typeface="Times New Roman"/>
              </a:rPr>
              <a:t> other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references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 want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follow?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0546097F-979F-0946-B3CC-3C31C66FA261}"/>
              </a:ext>
            </a:extLst>
          </p:cNvPr>
          <p:cNvSpPr txBox="1">
            <a:spLocks/>
          </p:cNvSpPr>
          <p:nvPr/>
        </p:nvSpPr>
        <p:spPr>
          <a:xfrm>
            <a:off x="439154" y="321563"/>
            <a:ext cx="70284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44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4400" kern="0" dirty="0">
                <a:uFill>
                  <a:solidFill>
                    <a:srgbClr val="D0CECE"/>
                  </a:solidFill>
                </a:uFill>
              </a:rPr>
              <a:t>How to read a paper</a:t>
            </a:r>
            <a:endParaRPr lang="en" sz="4400" kern="0" dirty="0"/>
          </a:p>
        </p:txBody>
      </p:sp>
    </p:spTree>
    <p:extLst>
      <p:ext uri="{BB962C8B-B14F-4D97-AF65-F5344CB8AC3E}">
        <p14:creationId xmlns:p14="http://schemas.microsoft.com/office/powerpoint/2010/main" val="170554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949" y="2353563"/>
            <a:ext cx="10335851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How to write a paper</a:t>
            </a:r>
            <a:endParaRPr spc="-25" dirty="0"/>
          </a:p>
        </p:txBody>
      </p:sp>
      <p:grpSp>
        <p:nvGrpSpPr>
          <p:cNvPr id="3" name="object 3"/>
          <p:cNvGrpSpPr/>
          <p:nvPr/>
        </p:nvGrpSpPr>
        <p:grpSpPr>
          <a:xfrm>
            <a:off x="-6350" y="1981368"/>
            <a:ext cx="155575" cy="2332990"/>
            <a:chOff x="-6350" y="1981368"/>
            <a:chExt cx="155575" cy="2332990"/>
          </a:xfrm>
        </p:grpSpPr>
        <p:sp>
          <p:nvSpPr>
            <p:cNvPr id="4" name="object 4"/>
            <p:cNvSpPr/>
            <p:nvPr/>
          </p:nvSpPr>
          <p:spPr>
            <a:xfrm>
              <a:off x="0" y="1987718"/>
              <a:ext cx="142875" cy="2320290"/>
            </a:xfrm>
            <a:custGeom>
              <a:avLst/>
              <a:gdLst/>
              <a:ahLst/>
              <a:cxnLst/>
              <a:rect l="l" t="t" r="r" b="b"/>
              <a:pathLst>
                <a:path w="142875" h="2320290">
                  <a:moveTo>
                    <a:pt x="0" y="2320141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2320141"/>
                  </a:lnTo>
                  <a:lnTo>
                    <a:pt x="0" y="232014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987718"/>
              <a:ext cx="142875" cy="2320290"/>
            </a:xfrm>
            <a:custGeom>
              <a:avLst/>
              <a:gdLst/>
              <a:ahLst/>
              <a:cxnLst/>
              <a:rect l="l" t="t" r="r" b="b"/>
              <a:pathLst>
                <a:path w="142875" h="2320290">
                  <a:moveTo>
                    <a:pt x="0" y="0"/>
                  </a:moveTo>
                  <a:lnTo>
                    <a:pt x="142504" y="0"/>
                  </a:lnTo>
                  <a:lnTo>
                    <a:pt x="142504" y="2320142"/>
                  </a:lnTo>
                  <a:lnTo>
                    <a:pt x="0" y="2320142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98699" y="3859481"/>
            <a:ext cx="11317605" cy="0"/>
          </a:xfrm>
          <a:custGeom>
            <a:avLst/>
            <a:gdLst/>
            <a:ahLst/>
            <a:cxnLst/>
            <a:rect l="l" t="t" r="r" b="b"/>
            <a:pathLst>
              <a:path w="11317605">
                <a:moveTo>
                  <a:pt x="0" y="0"/>
                </a:moveTo>
                <a:lnTo>
                  <a:pt x="11317115" y="1"/>
                </a:lnTo>
              </a:path>
            </a:pathLst>
          </a:custGeom>
          <a:ln w="1270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459156" y="272472"/>
            <a:ext cx="70284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44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4400" kern="0" dirty="0">
                <a:uFill>
                  <a:solidFill>
                    <a:srgbClr val="D0CECE"/>
                  </a:solidFill>
                </a:uFill>
              </a:rPr>
              <a:t>How to write a paper</a:t>
            </a:r>
            <a:endParaRPr lang="en" sz="4400" kern="0" dirty="0"/>
          </a:p>
        </p:txBody>
      </p:sp>
      <p:sp>
        <p:nvSpPr>
          <p:cNvPr id="42" name="object 2">
            <a:extLst>
              <a:ext uri="{FF2B5EF4-FFF2-40B4-BE49-F238E27FC236}">
                <a16:creationId xmlns:a16="http://schemas.microsoft.com/office/drawing/2014/main" id="{A52A6010-8952-46E2-B443-1E0239818ECC}"/>
              </a:ext>
            </a:extLst>
          </p:cNvPr>
          <p:cNvSpPr txBox="1"/>
          <p:nvPr/>
        </p:nvSpPr>
        <p:spPr>
          <a:xfrm>
            <a:off x="502775" y="1074539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800" b="1" spc="-90" dirty="0">
                <a:latin typeface="Times New Roman"/>
                <a:cs typeface="Times New Roman"/>
              </a:rPr>
              <a:t>Why write paper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982D0-5C9C-4B71-37A6-74F64F270393}"/>
              </a:ext>
            </a:extLst>
          </p:cNvPr>
          <p:cNvSpPr txBox="1"/>
          <p:nvPr/>
        </p:nvSpPr>
        <p:spPr>
          <a:xfrm>
            <a:off x="1181100" y="2228671"/>
            <a:ext cx="9829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GB" altLang="zh-CN" sz="3600" dirty="0">
                <a:latin typeface="Comic Sans MS" panose="030F09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Goal: to infect the mind of your reader with </a:t>
            </a:r>
            <a:r>
              <a:rPr lang="en-GB" altLang="zh-CN" sz="3600" b="1" dirty="0">
                <a:solidFill>
                  <a:schemeClr val="hlink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your idea</a:t>
            </a:r>
            <a:r>
              <a:rPr lang="en-GB" altLang="zh-CN" sz="3600" dirty="0">
                <a:latin typeface="Comic Sans MS" panose="030F09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, like a virus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C75FFDC-F08F-0D7D-EEAD-251E87CA3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962" y="4174057"/>
            <a:ext cx="6950075" cy="17543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600" dirty="0">
                <a:ea typeface="宋体" panose="02010600030101010101" pitchFamily="2" charset="-122"/>
              </a:rPr>
              <a:t>The greatest ideas are (literally) worthless if you keep them to yourself</a:t>
            </a:r>
            <a:endParaRPr lang="en-GB" altLang="zh-CN" sz="36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328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546097F-979F-0946-B3CC-3C31C66FA261}"/>
              </a:ext>
            </a:extLst>
          </p:cNvPr>
          <p:cNvSpPr txBox="1">
            <a:spLocks/>
          </p:cNvSpPr>
          <p:nvPr/>
        </p:nvSpPr>
        <p:spPr>
          <a:xfrm>
            <a:off x="439154" y="321563"/>
            <a:ext cx="70284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44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4400" kern="0" dirty="0">
                <a:uFill>
                  <a:solidFill>
                    <a:srgbClr val="D0CECE"/>
                  </a:solidFill>
                </a:uFill>
              </a:rPr>
              <a:t>How to write a paper</a:t>
            </a:r>
            <a:endParaRPr lang="en" sz="4400" kern="0" dirty="0"/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5B1DE6BE-15CE-02ED-8720-799AC3C97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7" y="1752600"/>
            <a:ext cx="898525" cy="5064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Idea</a:t>
            </a:r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B4470B4C-CEE6-CB82-46AC-5F94A17A0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7" y="1752600"/>
            <a:ext cx="1911350" cy="5064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Do research</a:t>
            </a: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76C3E385-C6D2-699C-1FC3-A487A2193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752600"/>
            <a:ext cx="2073275" cy="5064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Write paper</a:t>
            </a:r>
          </a:p>
        </p:txBody>
      </p:sp>
      <p:cxnSp>
        <p:nvCxnSpPr>
          <p:cNvPr id="31" name="AutoShape 6">
            <a:extLst>
              <a:ext uri="{FF2B5EF4-FFF2-40B4-BE49-F238E27FC236}">
                <a16:creationId xmlns:a16="http://schemas.microsoft.com/office/drawing/2014/main" id="{52497D10-6BCA-14EC-CA7E-DB8EC3142E70}"/>
              </a:ext>
            </a:extLst>
          </p:cNvPr>
          <p:cNvCxnSpPr>
            <a:cxnSpLocks noChangeShapeType="1"/>
            <a:stCxn id="28" idx="3"/>
            <a:endCxn id="29" idx="1"/>
          </p:cNvCxnSpPr>
          <p:nvPr/>
        </p:nvCxnSpPr>
        <p:spPr bwMode="auto">
          <a:xfrm>
            <a:off x="3973512" y="2006600"/>
            <a:ext cx="7588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AutoShape 7">
            <a:extLst>
              <a:ext uri="{FF2B5EF4-FFF2-40B4-BE49-F238E27FC236}">
                <a16:creationId xmlns:a16="http://schemas.microsoft.com/office/drawing/2014/main" id="{472A3E57-535B-0874-4D3D-E307E3C6DE19}"/>
              </a:ext>
            </a:extLst>
          </p:cNvPr>
          <p:cNvCxnSpPr>
            <a:cxnSpLocks noChangeShapeType="1"/>
            <a:stCxn id="29" idx="3"/>
            <a:endCxn id="30" idx="1"/>
          </p:cNvCxnSpPr>
          <p:nvPr/>
        </p:nvCxnSpPr>
        <p:spPr bwMode="auto">
          <a:xfrm>
            <a:off x="6643687" y="2006600"/>
            <a:ext cx="823913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41832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546097F-979F-0946-B3CC-3C31C66FA261}"/>
              </a:ext>
            </a:extLst>
          </p:cNvPr>
          <p:cNvSpPr txBox="1">
            <a:spLocks/>
          </p:cNvSpPr>
          <p:nvPr/>
        </p:nvSpPr>
        <p:spPr>
          <a:xfrm>
            <a:off x="439154" y="321563"/>
            <a:ext cx="70284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44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4400" kern="0" dirty="0">
                <a:uFill>
                  <a:solidFill>
                    <a:srgbClr val="D0CECE"/>
                  </a:solidFill>
                </a:uFill>
              </a:rPr>
              <a:t>How to write a paper</a:t>
            </a:r>
            <a:endParaRPr lang="en" sz="4400" kern="0" dirty="0"/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FFA2DE3E-3072-1C1E-7AEF-38E65E229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864550"/>
            <a:ext cx="898525" cy="5064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Idea</a:t>
            </a:r>
          </a:p>
        </p:txBody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C9CD475F-C384-1A37-09B6-1E689348F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864550"/>
            <a:ext cx="1911350" cy="5064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Write paper</a:t>
            </a:r>
          </a:p>
        </p:txBody>
      </p:sp>
      <p:sp>
        <p:nvSpPr>
          <p:cNvPr id="33" name="AutoShape 10">
            <a:extLst>
              <a:ext uri="{FF2B5EF4-FFF2-40B4-BE49-F238E27FC236}">
                <a16:creationId xmlns:a16="http://schemas.microsoft.com/office/drawing/2014/main" id="{7617D046-76DC-F3D9-872D-FB9023E02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262" y="2864550"/>
            <a:ext cx="2073275" cy="5064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Do research</a:t>
            </a:r>
          </a:p>
        </p:txBody>
      </p:sp>
      <p:cxnSp>
        <p:nvCxnSpPr>
          <p:cNvPr id="34" name="AutoShape 11">
            <a:extLst>
              <a:ext uri="{FF2B5EF4-FFF2-40B4-BE49-F238E27FC236}">
                <a16:creationId xmlns:a16="http://schemas.microsoft.com/office/drawing/2014/main" id="{DE9C6423-4913-3222-D7C6-52194B4FEBBA}"/>
              </a:ext>
            </a:extLst>
          </p:cNvPr>
          <p:cNvCxnSpPr>
            <a:cxnSpLocks noChangeShapeType="1"/>
            <a:stCxn id="31" idx="3"/>
            <a:endCxn id="32" idx="1"/>
          </p:cNvCxnSpPr>
          <p:nvPr/>
        </p:nvCxnSpPr>
        <p:spPr bwMode="auto">
          <a:xfrm>
            <a:off x="3813175" y="3118550"/>
            <a:ext cx="7588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AutoShape 12">
            <a:extLst>
              <a:ext uri="{FF2B5EF4-FFF2-40B4-BE49-F238E27FC236}">
                <a16:creationId xmlns:a16="http://schemas.microsoft.com/office/drawing/2014/main" id="{DAA86F4E-8C1F-C981-F9D3-7CCE4DDE363D}"/>
              </a:ext>
            </a:extLst>
          </p:cNvPr>
          <p:cNvCxnSpPr>
            <a:cxnSpLocks noChangeShapeType="1"/>
            <a:stCxn id="32" idx="3"/>
            <a:endCxn id="33" idx="1"/>
          </p:cNvCxnSpPr>
          <p:nvPr/>
        </p:nvCxnSpPr>
        <p:spPr bwMode="auto">
          <a:xfrm>
            <a:off x="6483350" y="3118550"/>
            <a:ext cx="823912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14">
            <a:extLst>
              <a:ext uri="{FF2B5EF4-FFF2-40B4-BE49-F238E27FC236}">
                <a16:creationId xmlns:a16="http://schemas.microsoft.com/office/drawing/2014/main" id="{1652CD61-9828-5D49-7A83-CFBD765466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4320446"/>
            <a:ext cx="8229600" cy="2215991"/>
          </a:xfrm>
          <a:noFill/>
        </p:spPr>
        <p:txBody>
          <a:bodyPr/>
          <a:lstStyle/>
          <a:p>
            <a:pPr marL="571500" indent="-571500" algn="l" eaLnBrk="1" hangingPunct="1">
              <a:buFont typeface="Arial" panose="020B0604020202020204" pitchFamily="34" charset="0"/>
              <a:buChar char="•"/>
            </a:pPr>
            <a:r>
              <a:rPr lang="en-GB" altLang="zh-CN" sz="3600" dirty="0">
                <a:ea typeface="宋体" panose="02010600030101010101" pitchFamily="2" charset="-122"/>
              </a:rPr>
              <a:t>Forces us to be clear, focused</a:t>
            </a:r>
          </a:p>
          <a:p>
            <a:pPr marL="571500" indent="-571500" algn="l" eaLnBrk="1" hangingPunct="1">
              <a:buFont typeface="Arial" panose="020B0604020202020204" pitchFamily="34" charset="0"/>
              <a:buChar char="•"/>
            </a:pPr>
            <a:r>
              <a:rPr lang="en-GB" altLang="zh-CN" sz="3600" dirty="0">
                <a:ea typeface="宋体" panose="02010600030101010101" pitchFamily="2" charset="-122"/>
              </a:rPr>
              <a:t>Crystallises what we don’t understand</a:t>
            </a:r>
          </a:p>
          <a:p>
            <a:pPr marL="571500" indent="-571500" algn="l" eaLnBrk="1" hangingPunct="1">
              <a:buFont typeface="Arial" panose="020B0604020202020204" pitchFamily="34" charset="0"/>
              <a:buChar char="•"/>
            </a:pPr>
            <a:r>
              <a:rPr lang="en-GB" altLang="zh-CN" sz="3600" dirty="0">
                <a:ea typeface="宋体" panose="02010600030101010101" pitchFamily="2" charset="-122"/>
              </a:rPr>
              <a:t>Opens the way to dialogue with others: reality check, critique, and collaboration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9D4253B-EE40-9400-C397-F33309891419}"/>
              </a:ext>
            </a:extLst>
          </p:cNvPr>
          <p:cNvSpPr/>
          <p:nvPr/>
        </p:nvSpPr>
        <p:spPr>
          <a:xfrm>
            <a:off x="2362200" y="2362199"/>
            <a:ext cx="7543800" cy="16458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C0498FCB-7999-6673-AC0E-208AFFC44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49" y="1604613"/>
            <a:ext cx="898525" cy="5064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Idea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7315C87C-D687-CA4A-169B-F433B55A6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1604613"/>
            <a:ext cx="1911350" cy="5064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>
                <a:latin typeface="Arial" panose="020B0604020202020204" pitchFamily="34" charset="0"/>
                <a:ea typeface="宋体" panose="02010600030101010101" pitchFamily="2" charset="-122"/>
              </a:rPr>
              <a:t>Do research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59F75321-DA22-E641-C530-FFB12087C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7262" y="1604613"/>
            <a:ext cx="2073275" cy="5064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Write paper</a:t>
            </a:r>
          </a:p>
        </p:txBody>
      </p:sp>
      <p:cxnSp>
        <p:nvCxnSpPr>
          <p:cNvPr id="10" name="AutoShape 6">
            <a:extLst>
              <a:ext uri="{FF2B5EF4-FFF2-40B4-BE49-F238E27FC236}">
                <a16:creationId xmlns:a16="http://schemas.microsoft.com/office/drawing/2014/main" id="{4B459B1E-B80D-0A3D-80CE-3BE339FC0091}"/>
              </a:ext>
            </a:extLst>
          </p:cNvPr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3813174" y="1858613"/>
            <a:ext cx="758825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7">
            <a:extLst>
              <a:ext uri="{FF2B5EF4-FFF2-40B4-BE49-F238E27FC236}">
                <a16:creationId xmlns:a16="http://schemas.microsoft.com/office/drawing/2014/main" id="{1BE3FD4B-2502-0729-F1C2-21E2B6B526BB}"/>
              </a:ext>
            </a:extLst>
          </p:cNvPr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6483349" y="1858613"/>
            <a:ext cx="823913" cy="0"/>
          </a:xfrm>
          <a:prstGeom prst="straightConnector1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F97B085-0D58-D1E3-68ED-0D4A21DE37CD}"/>
              </a:ext>
            </a:extLst>
          </p:cNvPr>
          <p:cNvCxnSpPr>
            <a:stCxn id="33" idx="2"/>
            <a:endCxn id="32" idx="2"/>
          </p:cNvCxnSpPr>
          <p:nvPr/>
        </p:nvCxnSpPr>
        <p:spPr>
          <a:xfrm rot="5400000">
            <a:off x="6935788" y="1962850"/>
            <a:ext cx="12700" cy="2816225"/>
          </a:xfrm>
          <a:prstGeom prst="bentConnector3">
            <a:avLst>
              <a:gd name="adj1" fmla="val 301559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76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573" y="2654846"/>
            <a:ext cx="229997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b="1" spc="-5" dirty="0">
                <a:latin typeface="Times New Roman"/>
                <a:cs typeface="Times New Roman"/>
              </a:rPr>
              <a:t>Outline</a:t>
            </a:r>
            <a:endParaRPr sz="52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16983" y="1152224"/>
            <a:ext cx="4850821" cy="921721"/>
            <a:chOff x="5413841" y="1266986"/>
            <a:chExt cx="6263640" cy="1445895"/>
          </a:xfrm>
        </p:grpSpPr>
        <p:sp>
          <p:nvSpPr>
            <p:cNvPr id="4" name="object 4"/>
            <p:cNvSpPr/>
            <p:nvPr/>
          </p:nvSpPr>
          <p:spPr>
            <a:xfrm>
              <a:off x="5413841" y="1266986"/>
              <a:ext cx="6263640" cy="1445895"/>
            </a:xfrm>
            <a:custGeom>
              <a:avLst/>
              <a:gdLst/>
              <a:ahLst/>
              <a:cxnLst/>
              <a:rect l="l" t="t" r="r" b="b"/>
              <a:pathLst>
                <a:path w="6263640" h="1445895">
                  <a:moveTo>
                    <a:pt x="6119084" y="0"/>
                  </a:moveTo>
                  <a:lnTo>
                    <a:pt x="144556" y="0"/>
                  </a:lnTo>
                  <a:lnTo>
                    <a:pt x="98865" y="7369"/>
                  </a:lnTo>
                  <a:lnTo>
                    <a:pt x="59183" y="27890"/>
                  </a:lnTo>
                  <a:lnTo>
                    <a:pt x="27891" y="59182"/>
                  </a:lnTo>
                  <a:lnTo>
                    <a:pt x="7369" y="98864"/>
                  </a:lnTo>
                  <a:lnTo>
                    <a:pt x="0" y="144555"/>
                  </a:lnTo>
                  <a:lnTo>
                    <a:pt x="0" y="1300974"/>
                  </a:lnTo>
                  <a:lnTo>
                    <a:pt x="7369" y="1346664"/>
                  </a:lnTo>
                  <a:lnTo>
                    <a:pt x="27891" y="1386346"/>
                  </a:lnTo>
                  <a:lnTo>
                    <a:pt x="59183" y="1417638"/>
                  </a:lnTo>
                  <a:lnTo>
                    <a:pt x="98865" y="1438159"/>
                  </a:lnTo>
                  <a:lnTo>
                    <a:pt x="144556" y="1445529"/>
                  </a:lnTo>
                  <a:lnTo>
                    <a:pt x="6119084" y="1445529"/>
                  </a:lnTo>
                  <a:lnTo>
                    <a:pt x="6164775" y="1438159"/>
                  </a:lnTo>
                  <a:lnTo>
                    <a:pt x="6204457" y="1417638"/>
                  </a:lnTo>
                  <a:lnTo>
                    <a:pt x="6235749" y="1386346"/>
                  </a:lnTo>
                  <a:lnTo>
                    <a:pt x="6256270" y="1346664"/>
                  </a:lnTo>
                  <a:lnTo>
                    <a:pt x="6263640" y="1300974"/>
                  </a:lnTo>
                  <a:lnTo>
                    <a:pt x="6263640" y="144555"/>
                  </a:lnTo>
                  <a:lnTo>
                    <a:pt x="6256270" y="98864"/>
                  </a:lnTo>
                  <a:lnTo>
                    <a:pt x="6235749" y="59182"/>
                  </a:lnTo>
                  <a:lnTo>
                    <a:pt x="6204457" y="27890"/>
                  </a:lnTo>
                  <a:lnTo>
                    <a:pt x="6164775" y="7369"/>
                  </a:lnTo>
                  <a:lnTo>
                    <a:pt x="611908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9112" y="1591056"/>
              <a:ext cx="798576" cy="79857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47688" y="1414311"/>
            <a:ext cx="3139486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dirty="0">
                <a:latin typeface="Times New Roman"/>
                <a:cs typeface="Times New Roman"/>
              </a:rPr>
              <a:t>How</a:t>
            </a:r>
            <a:r>
              <a:rPr sz="2500" b="0" spc="-20" dirty="0">
                <a:latin typeface="Times New Roman"/>
                <a:cs typeface="Times New Roman"/>
              </a:rPr>
              <a:t> </a:t>
            </a:r>
            <a:r>
              <a:rPr sz="2500" b="0" spc="-5" dirty="0">
                <a:latin typeface="Times New Roman"/>
                <a:cs typeface="Times New Roman"/>
              </a:rPr>
              <a:t>to</a:t>
            </a:r>
            <a:r>
              <a:rPr sz="2500" b="0" spc="-15" dirty="0">
                <a:latin typeface="Times New Roman"/>
                <a:cs typeface="Times New Roman"/>
              </a:rPr>
              <a:t> </a:t>
            </a:r>
            <a:r>
              <a:rPr lang="en-US" sz="2500" b="0" spc="-5" dirty="0">
                <a:latin typeface="Times New Roman"/>
                <a:cs typeface="Times New Roman"/>
              </a:rPr>
              <a:t>search</a:t>
            </a:r>
            <a:r>
              <a:rPr sz="2500" b="0" spc="-15" dirty="0">
                <a:latin typeface="Times New Roman"/>
                <a:cs typeface="Times New Roman"/>
              </a:rPr>
              <a:t> </a:t>
            </a:r>
            <a:r>
              <a:rPr sz="2500" b="0" dirty="0">
                <a:latin typeface="Times New Roman"/>
                <a:cs typeface="Times New Roman"/>
              </a:rPr>
              <a:t>a</a:t>
            </a:r>
            <a:r>
              <a:rPr sz="2500" b="0" spc="-20" dirty="0">
                <a:latin typeface="Times New Roman"/>
                <a:cs typeface="Times New Roman"/>
              </a:rPr>
              <a:t> </a:t>
            </a:r>
            <a:r>
              <a:rPr sz="2500" b="0" spc="-5" dirty="0">
                <a:latin typeface="Times New Roman"/>
                <a:cs typeface="Times New Roman"/>
              </a:rPr>
              <a:t>paper</a:t>
            </a:r>
            <a:r>
              <a:rPr lang="en-US" sz="2500" b="0" spc="-5" dirty="0">
                <a:latin typeface="Times New Roman"/>
                <a:cs typeface="Times New Roman"/>
              </a:rPr>
              <a:t>?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13841" y="2404155"/>
            <a:ext cx="4850821" cy="921721"/>
          </a:xfrm>
          <a:custGeom>
            <a:avLst/>
            <a:gdLst/>
            <a:ahLst/>
            <a:cxnLst/>
            <a:rect l="l" t="t" r="r" b="b"/>
            <a:pathLst>
              <a:path w="6263640" h="1445895">
                <a:moveTo>
                  <a:pt x="6119084" y="0"/>
                </a:moveTo>
                <a:lnTo>
                  <a:pt x="144556" y="0"/>
                </a:lnTo>
                <a:lnTo>
                  <a:pt x="98865" y="7369"/>
                </a:lnTo>
                <a:lnTo>
                  <a:pt x="59183" y="27890"/>
                </a:lnTo>
                <a:lnTo>
                  <a:pt x="27891" y="59182"/>
                </a:lnTo>
                <a:lnTo>
                  <a:pt x="7369" y="98864"/>
                </a:lnTo>
                <a:lnTo>
                  <a:pt x="0" y="144555"/>
                </a:lnTo>
                <a:lnTo>
                  <a:pt x="0" y="1300974"/>
                </a:lnTo>
                <a:lnTo>
                  <a:pt x="7369" y="1346664"/>
                </a:lnTo>
                <a:lnTo>
                  <a:pt x="27891" y="1386346"/>
                </a:lnTo>
                <a:lnTo>
                  <a:pt x="59183" y="1417638"/>
                </a:lnTo>
                <a:lnTo>
                  <a:pt x="98865" y="1438159"/>
                </a:lnTo>
                <a:lnTo>
                  <a:pt x="144556" y="1445529"/>
                </a:lnTo>
                <a:lnTo>
                  <a:pt x="6119084" y="1445529"/>
                </a:lnTo>
                <a:lnTo>
                  <a:pt x="6164775" y="1438159"/>
                </a:lnTo>
                <a:lnTo>
                  <a:pt x="6204457" y="1417638"/>
                </a:lnTo>
                <a:lnTo>
                  <a:pt x="6235749" y="1386346"/>
                </a:lnTo>
                <a:lnTo>
                  <a:pt x="6256270" y="1346664"/>
                </a:lnTo>
                <a:lnTo>
                  <a:pt x="6263640" y="1300974"/>
                </a:lnTo>
                <a:lnTo>
                  <a:pt x="6263640" y="144555"/>
                </a:lnTo>
                <a:lnTo>
                  <a:pt x="6256270" y="98864"/>
                </a:lnTo>
                <a:lnTo>
                  <a:pt x="6235749" y="59182"/>
                </a:lnTo>
                <a:lnTo>
                  <a:pt x="6204457" y="27890"/>
                </a:lnTo>
                <a:lnTo>
                  <a:pt x="6164775" y="7369"/>
                </a:lnTo>
                <a:lnTo>
                  <a:pt x="611908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412373" y="2586594"/>
            <a:ext cx="4850821" cy="2032121"/>
            <a:chOff x="5413841" y="3274402"/>
            <a:chExt cx="6263640" cy="3052304"/>
          </a:xfrm>
        </p:grpSpPr>
        <p:sp>
          <p:nvSpPr>
            <p:cNvPr id="12" name="object 12"/>
            <p:cNvSpPr/>
            <p:nvPr/>
          </p:nvSpPr>
          <p:spPr>
            <a:xfrm>
              <a:off x="5413841" y="4880811"/>
              <a:ext cx="6263640" cy="1445895"/>
            </a:xfrm>
            <a:custGeom>
              <a:avLst/>
              <a:gdLst/>
              <a:ahLst/>
              <a:cxnLst/>
              <a:rect l="l" t="t" r="r" b="b"/>
              <a:pathLst>
                <a:path w="6263640" h="1445895">
                  <a:moveTo>
                    <a:pt x="6119084" y="0"/>
                  </a:moveTo>
                  <a:lnTo>
                    <a:pt x="144556" y="0"/>
                  </a:lnTo>
                  <a:lnTo>
                    <a:pt x="98865" y="7369"/>
                  </a:lnTo>
                  <a:lnTo>
                    <a:pt x="59183" y="27890"/>
                  </a:lnTo>
                  <a:lnTo>
                    <a:pt x="27891" y="59182"/>
                  </a:lnTo>
                  <a:lnTo>
                    <a:pt x="7369" y="98864"/>
                  </a:lnTo>
                  <a:lnTo>
                    <a:pt x="0" y="144555"/>
                  </a:lnTo>
                  <a:lnTo>
                    <a:pt x="0" y="1300974"/>
                  </a:lnTo>
                  <a:lnTo>
                    <a:pt x="7369" y="1346664"/>
                  </a:lnTo>
                  <a:lnTo>
                    <a:pt x="27891" y="1386346"/>
                  </a:lnTo>
                  <a:lnTo>
                    <a:pt x="59183" y="1417639"/>
                  </a:lnTo>
                  <a:lnTo>
                    <a:pt x="98865" y="1438160"/>
                  </a:lnTo>
                  <a:lnTo>
                    <a:pt x="144556" y="1445530"/>
                  </a:lnTo>
                  <a:lnTo>
                    <a:pt x="6119084" y="1445530"/>
                  </a:lnTo>
                  <a:lnTo>
                    <a:pt x="6164775" y="1438160"/>
                  </a:lnTo>
                  <a:lnTo>
                    <a:pt x="6204457" y="1417639"/>
                  </a:lnTo>
                  <a:lnTo>
                    <a:pt x="6235749" y="1386346"/>
                  </a:lnTo>
                  <a:lnTo>
                    <a:pt x="6256270" y="1346664"/>
                  </a:lnTo>
                  <a:lnTo>
                    <a:pt x="6263640" y="1300974"/>
                  </a:lnTo>
                  <a:lnTo>
                    <a:pt x="6263640" y="144555"/>
                  </a:lnTo>
                  <a:lnTo>
                    <a:pt x="6256270" y="98864"/>
                  </a:lnTo>
                  <a:lnTo>
                    <a:pt x="6235749" y="59182"/>
                  </a:lnTo>
                  <a:lnTo>
                    <a:pt x="6204457" y="27890"/>
                  </a:lnTo>
                  <a:lnTo>
                    <a:pt x="6164775" y="7369"/>
                  </a:lnTo>
                  <a:lnTo>
                    <a:pt x="611908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7289" y="3274402"/>
              <a:ext cx="798576" cy="79552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47688" y="2652640"/>
            <a:ext cx="297180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Times New Roman"/>
                <a:cs typeface="Times New Roman"/>
              </a:rPr>
              <a:t>How</a:t>
            </a:r>
            <a:r>
              <a:rPr sz="2500" spc="-2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to</a:t>
            </a:r>
            <a:r>
              <a:rPr sz="2500" spc="-1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read</a:t>
            </a:r>
            <a:r>
              <a:rPr sz="2500" spc="-1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a</a:t>
            </a:r>
            <a:r>
              <a:rPr sz="2500" spc="-2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paper</a:t>
            </a:r>
            <a:r>
              <a:rPr lang="en-US" sz="2500" spc="-5" dirty="0">
                <a:latin typeface="Times New Roman"/>
                <a:cs typeface="Times New Roman"/>
              </a:rPr>
              <a:t>?</a:t>
            </a:r>
            <a:endParaRPr sz="2500" dirty="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586" y="401350"/>
            <a:ext cx="3460750" cy="66313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2578078"/>
            <a:ext cx="155575" cy="1741170"/>
            <a:chOff x="-6350" y="2883894"/>
            <a:chExt cx="155575" cy="1741170"/>
          </a:xfrm>
        </p:grpSpPr>
        <p:sp>
          <p:nvSpPr>
            <p:cNvPr id="17" name="object 17"/>
            <p:cNvSpPr/>
            <p:nvPr/>
          </p:nvSpPr>
          <p:spPr>
            <a:xfrm>
              <a:off x="0" y="2890244"/>
              <a:ext cx="142875" cy="1728470"/>
            </a:xfrm>
            <a:custGeom>
              <a:avLst/>
              <a:gdLst/>
              <a:ahLst/>
              <a:cxnLst/>
              <a:rect l="l" t="t" r="r" b="b"/>
              <a:pathLst>
                <a:path w="142875" h="1728470">
                  <a:moveTo>
                    <a:pt x="0" y="1728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728000"/>
                  </a:lnTo>
                  <a:lnTo>
                    <a:pt x="0" y="1728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2890244"/>
              <a:ext cx="142875" cy="1728470"/>
            </a:xfrm>
            <a:custGeom>
              <a:avLst/>
              <a:gdLst/>
              <a:ahLst/>
              <a:cxnLst/>
              <a:rect l="l" t="t" r="r" b="b"/>
              <a:pathLst>
                <a:path w="142875" h="1728470">
                  <a:moveTo>
                    <a:pt x="0" y="0"/>
                  </a:moveTo>
                  <a:lnTo>
                    <a:pt x="142504" y="0"/>
                  </a:lnTo>
                  <a:lnTo>
                    <a:pt x="142504" y="1728000"/>
                  </a:lnTo>
                  <a:lnTo>
                    <a:pt x="0" y="1728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661799" y="3938621"/>
            <a:ext cx="31253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5" dirty="0">
                <a:latin typeface="Times New Roman"/>
                <a:cs typeface="Times New Roman"/>
              </a:rPr>
              <a:t>How to write a paper?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E5C4BAE0-4A3C-776B-2EF8-39F583D817E1}"/>
              </a:ext>
            </a:extLst>
          </p:cNvPr>
          <p:cNvSpPr/>
          <p:nvPr/>
        </p:nvSpPr>
        <p:spPr>
          <a:xfrm>
            <a:off x="5412373" y="5017876"/>
            <a:ext cx="4850821" cy="962628"/>
          </a:xfrm>
          <a:custGeom>
            <a:avLst/>
            <a:gdLst/>
            <a:ahLst/>
            <a:cxnLst/>
            <a:rect l="l" t="t" r="r" b="b"/>
            <a:pathLst>
              <a:path w="6263640" h="1445895">
                <a:moveTo>
                  <a:pt x="6119084" y="0"/>
                </a:moveTo>
                <a:lnTo>
                  <a:pt x="144556" y="0"/>
                </a:lnTo>
                <a:lnTo>
                  <a:pt x="98865" y="7369"/>
                </a:lnTo>
                <a:lnTo>
                  <a:pt x="59183" y="27890"/>
                </a:lnTo>
                <a:lnTo>
                  <a:pt x="27891" y="59182"/>
                </a:lnTo>
                <a:lnTo>
                  <a:pt x="7369" y="98864"/>
                </a:lnTo>
                <a:lnTo>
                  <a:pt x="0" y="144555"/>
                </a:lnTo>
                <a:lnTo>
                  <a:pt x="0" y="1300974"/>
                </a:lnTo>
                <a:lnTo>
                  <a:pt x="7369" y="1346664"/>
                </a:lnTo>
                <a:lnTo>
                  <a:pt x="27891" y="1386346"/>
                </a:lnTo>
                <a:lnTo>
                  <a:pt x="59183" y="1417639"/>
                </a:lnTo>
                <a:lnTo>
                  <a:pt x="98865" y="1438160"/>
                </a:lnTo>
                <a:lnTo>
                  <a:pt x="144556" y="1445530"/>
                </a:lnTo>
                <a:lnTo>
                  <a:pt x="6119084" y="1445530"/>
                </a:lnTo>
                <a:lnTo>
                  <a:pt x="6164775" y="1438160"/>
                </a:lnTo>
                <a:lnTo>
                  <a:pt x="6204457" y="1417639"/>
                </a:lnTo>
                <a:lnTo>
                  <a:pt x="6235749" y="1386346"/>
                </a:lnTo>
                <a:lnTo>
                  <a:pt x="6256270" y="1346664"/>
                </a:lnTo>
                <a:lnTo>
                  <a:pt x="6263640" y="1300974"/>
                </a:lnTo>
                <a:lnTo>
                  <a:pt x="6263640" y="144555"/>
                </a:lnTo>
                <a:lnTo>
                  <a:pt x="6256270" y="98864"/>
                </a:lnTo>
                <a:lnTo>
                  <a:pt x="6235749" y="59182"/>
                </a:lnTo>
                <a:lnTo>
                  <a:pt x="6204457" y="27890"/>
                </a:lnTo>
                <a:lnTo>
                  <a:pt x="6164775" y="7369"/>
                </a:lnTo>
                <a:lnTo>
                  <a:pt x="611908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2AA8898D-3989-4B3A-9EAE-9636C7C63C9F}"/>
              </a:ext>
            </a:extLst>
          </p:cNvPr>
          <p:cNvSpPr txBox="1"/>
          <p:nvPr/>
        </p:nvSpPr>
        <p:spPr>
          <a:xfrm>
            <a:off x="6661799" y="5300410"/>
            <a:ext cx="312537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5" dirty="0">
                <a:latin typeface="Times New Roman"/>
                <a:cs typeface="Times New Roman"/>
              </a:rPr>
              <a:t>How to </a:t>
            </a:r>
            <a:r>
              <a:rPr lang="en-US" altLang="zh-CN" sz="2500" spc="-5" dirty="0">
                <a:latin typeface="Times New Roman"/>
                <a:cs typeface="Times New Roman"/>
              </a:rPr>
              <a:t>present</a:t>
            </a:r>
            <a:r>
              <a:rPr lang="en-US" sz="2500" spc="-5" dirty="0">
                <a:latin typeface="Times New Roman"/>
                <a:cs typeface="Times New Roman"/>
              </a:rPr>
              <a:t> a paper?</a:t>
            </a:r>
            <a:endParaRPr sz="2500" dirty="0">
              <a:latin typeface="Times New Roman"/>
              <a:cs typeface="Times New Roman"/>
            </a:endParaRPr>
          </a:p>
        </p:txBody>
      </p:sp>
      <p:pic>
        <p:nvPicPr>
          <p:cNvPr id="25" name="图形 24" descr="条形图演示文稿 RTL">
            <a:extLst>
              <a:ext uri="{FF2B5EF4-FFF2-40B4-BE49-F238E27FC236}">
                <a16:creationId xmlns:a16="http://schemas.microsoft.com/office/drawing/2014/main" id="{6C90D0A2-2A68-BC38-4814-F98DD63A0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9465" y="5188234"/>
            <a:ext cx="621895" cy="621895"/>
          </a:xfrm>
          <a:prstGeom prst="rect">
            <a:avLst/>
          </a:prstGeom>
        </p:spPr>
      </p:pic>
      <p:pic>
        <p:nvPicPr>
          <p:cNvPr id="19" name="object 9">
            <a:extLst>
              <a:ext uri="{FF2B5EF4-FFF2-40B4-BE49-F238E27FC236}">
                <a16:creationId xmlns:a16="http://schemas.microsoft.com/office/drawing/2014/main" id="{8B0F1C53-BEB1-57FA-ECD3-68CF597593E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87549" y="3889220"/>
            <a:ext cx="618450" cy="509072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99861A9B-37EF-4F59-CC7B-F13F252848DA}"/>
              </a:ext>
            </a:extLst>
          </p:cNvPr>
          <p:cNvSpPr txBox="1">
            <a:spLocks/>
          </p:cNvSpPr>
          <p:nvPr/>
        </p:nvSpPr>
        <p:spPr>
          <a:xfrm>
            <a:off x="916573" y="3525979"/>
            <a:ext cx="4233284" cy="726481"/>
          </a:xfrm>
          <a:prstGeom prst="rect">
            <a:avLst/>
          </a:prstGeom>
        </p:spPr>
        <p:txBody>
          <a:bodyPr vert="horz" wrap="square" lIns="0" tIns="231775" rIns="0" bIns="0" rtlCol="0" anchor="t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640"/>
              </a:spcBef>
            </a:pPr>
            <a:r>
              <a:rPr lang="en-US" sz="3200" b="0" kern="0" dirty="0"/>
              <a:t>Mainly for AI papers</a:t>
            </a:r>
            <a:endParaRPr lang="en-US" sz="3200" kern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459156" y="272472"/>
            <a:ext cx="702844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44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4400" kern="0" dirty="0">
                <a:uFill>
                  <a:solidFill>
                    <a:srgbClr val="D0CECE"/>
                  </a:solidFill>
                </a:uFill>
              </a:rPr>
              <a:t>How to write a paper</a:t>
            </a:r>
            <a:endParaRPr lang="en" sz="4400" kern="0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DC9260C-B792-4B87-87F6-BD188067B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833874"/>
            <a:ext cx="3421611" cy="438298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747497E-5D05-4FF4-91D6-440062B74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76" y="1569363"/>
            <a:ext cx="3985605" cy="4912013"/>
          </a:xfrm>
          <a:prstGeom prst="rect">
            <a:avLst/>
          </a:prstGeom>
        </p:spPr>
      </p:pic>
      <p:sp>
        <p:nvSpPr>
          <p:cNvPr id="42" name="object 2">
            <a:extLst>
              <a:ext uri="{FF2B5EF4-FFF2-40B4-BE49-F238E27FC236}">
                <a16:creationId xmlns:a16="http://schemas.microsoft.com/office/drawing/2014/main" id="{A52A6010-8952-46E2-B443-1E0239818ECC}"/>
              </a:ext>
            </a:extLst>
          </p:cNvPr>
          <p:cNvSpPr txBox="1"/>
          <p:nvPr/>
        </p:nvSpPr>
        <p:spPr>
          <a:xfrm>
            <a:off x="502775" y="1074539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800" b="1" spc="-90" dirty="0">
                <a:latin typeface="Times New Roman"/>
                <a:cs typeface="Times New Roman"/>
              </a:rPr>
              <a:t>Paper structure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524" y="386915"/>
            <a:ext cx="84000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380" dirty="0">
                <a:uFill>
                  <a:solidFill>
                    <a:srgbClr val="D0CEC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" altLang="zh-CN" sz="40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4000" kern="0" dirty="0">
                <a:uFill>
                  <a:solidFill>
                    <a:srgbClr val="D0CECE"/>
                  </a:solidFill>
                </a:uFill>
              </a:rPr>
              <a:t>How to write a paper</a:t>
            </a:r>
            <a:r>
              <a:rPr lang="en" altLang="zh-CN" sz="4000" dirty="0">
                <a:uFill>
                  <a:solidFill>
                    <a:srgbClr val="D0CECE"/>
                  </a:solidFill>
                </a:uFill>
              </a:rPr>
              <a:t>: </a:t>
            </a:r>
            <a:r>
              <a:rPr sz="4000" spc="-5" dirty="0">
                <a:uFill>
                  <a:solidFill>
                    <a:srgbClr val="D0CECE"/>
                  </a:solidFill>
                </a:uFill>
              </a:rPr>
              <a:t>A</a:t>
            </a:r>
            <a:r>
              <a:rPr sz="4000" dirty="0">
                <a:uFill>
                  <a:solidFill>
                    <a:srgbClr val="D0CECE"/>
                  </a:solidFill>
                </a:uFill>
              </a:rPr>
              <a:t>bs</a:t>
            </a:r>
            <a:r>
              <a:rPr sz="4000" spc="-5" dirty="0">
                <a:uFill>
                  <a:solidFill>
                    <a:srgbClr val="D0CECE"/>
                  </a:solidFill>
                </a:uFill>
              </a:rPr>
              <a:t>tr</a:t>
            </a:r>
            <a:r>
              <a:rPr sz="4000" dirty="0">
                <a:uFill>
                  <a:solidFill>
                    <a:srgbClr val="D0CECE"/>
                  </a:solidFill>
                </a:uFill>
              </a:rPr>
              <a:t>a</a:t>
            </a:r>
            <a:r>
              <a:rPr sz="4000" spc="-5" dirty="0">
                <a:uFill>
                  <a:solidFill>
                    <a:srgbClr val="D0CECE"/>
                  </a:solidFill>
                </a:uFill>
              </a:rPr>
              <a:t>c</a:t>
            </a:r>
            <a:r>
              <a:rPr sz="4000" dirty="0">
                <a:uFill>
                  <a:solidFill>
                    <a:srgbClr val="D0CECE"/>
                  </a:solidFill>
                </a:uFill>
              </a:rPr>
              <a:t>t</a:t>
            </a:r>
            <a:endParaRPr sz="40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2495" y="1517396"/>
            <a:ext cx="5964555" cy="165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79400" algn="l"/>
              </a:tabLst>
            </a:pPr>
            <a:r>
              <a:rPr sz="2400" spc="-5" dirty="0">
                <a:latin typeface="Times New Roman"/>
                <a:cs typeface="Times New Roman"/>
              </a:rPr>
              <a:t>One-paragraph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summary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entire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study</a:t>
            </a:r>
            <a:r>
              <a:rPr sz="2400" spc="-7" baseline="24305" dirty="0">
                <a:latin typeface="Times New Roman"/>
                <a:cs typeface="Times New Roman"/>
              </a:rPr>
              <a:t>[1]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565150" lvl="1" indent="-229235">
              <a:lnSpc>
                <a:spcPct val="100000"/>
              </a:lnSpc>
              <a:spcBef>
                <a:spcPts val="2085"/>
              </a:spcBef>
              <a:buFont typeface="Arial"/>
              <a:buChar char="•"/>
              <a:tabLst>
                <a:tab pos="565785" algn="l"/>
              </a:tabLst>
            </a:pPr>
            <a:r>
              <a:rPr sz="2400" spc="-5" dirty="0">
                <a:latin typeface="Times New Roman"/>
                <a:cs typeface="Times New Roman"/>
              </a:rPr>
              <a:t>Research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background</a:t>
            </a:r>
            <a:endParaRPr sz="2400" dirty="0">
              <a:latin typeface="Times New Roman"/>
              <a:cs typeface="Times New Roman"/>
            </a:endParaRPr>
          </a:p>
          <a:p>
            <a:pPr marL="565150" lvl="1" indent="-229235">
              <a:lnSpc>
                <a:spcPct val="100000"/>
              </a:lnSpc>
              <a:spcBef>
                <a:spcPts val="2115"/>
              </a:spcBef>
              <a:buFont typeface="Arial"/>
              <a:buChar char="•"/>
              <a:tabLst>
                <a:tab pos="565785" algn="l"/>
              </a:tabLst>
            </a:pPr>
            <a:r>
              <a:rPr sz="2400" spc="-5" dirty="0">
                <a:latin typeface="Times New Roman"/>
                <a:cs typeface="Times New Roman"/>
              </a:rPr>
              <a:t>Research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problem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2994" y="6033516"/>
            <a:ext cx="10688320" cy="4279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305"/>
              </a:spcBef>
            </a:pPr>
            <a:r>
              <a:rPr sz="1400" spc="-5" dirty="0">
                <a:latin typeface="Times New Roman"/>
                <a:cs typeface="Times New Roman"/>
              </a:rPr>
              <a:t>[1]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https://psychology.ucsd.edu/undergraduate-program/undergraduate-resources/academic-writing-resources/writing-research-papers/research-paper-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structure.html#References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6810" y="3431540"/>
            <a:ext cx="1050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Mod</a:t>
            </a:r>
            <a:r>
              <a:rPr sz="2400" spc="-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6810" y="4065523"/>
            <a:ext cx="3297990" cy="10336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Experiment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</a:t>
            </a:r>
            <a:r>
              <a:rPr lang="en-US" sz="2400" spc="-5" dirty="0">
                <a:latin typeface="Times New Roman"/>
                <a:cs typeface="Times New Roman"/>
              </a:rPr>
              <a:t>s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2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Conclusion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14837" y="3220212"/>
            <a:ext cx="1671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Briefly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53603" y="3539834"/>
            <a:ext cx="1694180" cy="228600"/>
          </a:xfrm>
          <a:custGeom>
            <a:avLst/>
            <a:gdLst/>
            <a:ahLst/>
            <a:cxnLst/>
            <a:rect l="l" t="t" r="r" b="b"/>
            <a:pathLst>
              <a:path w="1694179" h="228600">
                <a:moveTo>
                  <a:pt x="1465179" y="152399"/>
                </a:moveTo>
                <a:lnTo>
                  <a:pt x="1465179" y="228600"/>
                </a:lnTo>
                <a:lnTo>
                  <a:pt x="1617579" y="152400"/>
                </a:lnTo>
                <a:lnTo>
                  <a:pt x="1465179" y="152399"/>
                </a:lnTo>
                <a:close/>
              </a:path>
              <a:path w="1694179" h="228600">
                <a:moveTo>
                  <a:pt x="1465179" y="76199"/>
                </a:moveTo>
                <a:lnTo>
                  <a:pt x="1465179" y="152399"/>
                </a:lnTo>
                <a:lnTo>
                  <a:pt x="1503281" y="152400"/>
                </a:lnTo>
                <a:lnTo>
                  <a:pt x="1503281" y="76200"/>
                </a:lnTo>
                <a:lnTo>
                  <a:pt x="1465179" y="76199"/>
                </a:lnTo>
                <a:close/>
              </a:path>
              <a:path w="1694179" h="228600">
                <a:moveTo>
                  <a:pt x="1465179" y="0"/>
                </a:moveTo>
                <a:lnTo>
                  <a:pt x="1465179" y="76199"/>
                </a:lnTo>
                <a:lnTo>
                  <a:pt x="1503281" y="76200"/>
                </a:lnTo>
                <a:lnTo>
                  <a:pt x="1503281" y="152400"/>
                </a:lnTo>
                <a:lnTo>
                  <a:pt x="1617582" y="152398"/>
                </a:lnTo>
                <a:lnTo>
                  <a:pt x="1693779" y="114300"/>
                </a:lnTo>
                <a:lnTo>
                  <a:pt x="1465179" y="0"/>
                </a:lnTo>
                <a:close/>
              </a:path>
              <a:path w="1694179" h="228600">
                <a:moveTo>
                  <a:pt x="0" y="76198"/>
                </a:moveTo>
                <a:lnTo>
                  <a:pt x="0" y="152398"/>
                </a:lnTo>
                <a:lnTo>
                  <a:pt x="1465179" y="152399"/>
                </a:lnTo>
                <a:lnTo>
                  <a:pt x="1465179" y="76199"/>
                </a:lnTo>
                <a:lnTo>
                  <a:pt x="0" y="761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855" y="398032"/>
            <a:ext cx="100866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l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write a paper</a:t>
            </a:r>
            <a:r>
              <a:rPr lang="en" altLang="zh-CN" sz="3600" dirty="0">
                <a:uFill>
                  <a:solidFill>
                    <a:srgbClr val="D0CECE"/>
                  </a:solidFill>
                </a:uFill>
              </a:rPr>
              <a:t>: </a:t>
            </a:r>
            <a:r>
              <a:rPr sz="3600" spc="-10" dirty="0"/>
              <a:t>Introduction</a:t>
            </a:r>
            <a:endParaRPr sz="3600" baseline="24904" dirty="0"/>
          </a:p>
        </p:txBody>
      </p:sp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0595" y="1517396"/>
            <a:ext cx="1858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Background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3615" y="2141513"/>
            <a:ext cx="38373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What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research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context?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0153" y="2853581"/>
            <a:ext cx="35833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What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state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art?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595" y="4038092"/>
            <a:ext cx="3041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Problem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6810" y="4714747"/>
            <a:ext cx="3729990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What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missing</a:t>
            </a:r>
            <a:r>
              <a:rPr lang="en-US" sz="2400" spc="-5" dirty="0">
                <a:latin typeface="Times New Roman"/>
                <a:cs typeface="Times New Roman"/>
              </a:rPr>
              <a:t>?</a:t>
            </a:r>
            <a:endParaRPr lang="en-US"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endParaRPr lang="en-US" altLang="zh-CN" sz="2400" spc="-5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400" spc="-5" dirty="0">
                <a:latin typeface="Times New Roman"/>
                <a:cs typeface="Times New Roman"/>
              </a:rPr>
              <a:t>What</a:t>
            </a:r>
            <a:r>
              <a:rPr lang="en-US" altLang="zh-CN" sz="2400" spc="-15" dirty="0">
                <a:latin typeface="Times New Roman"/>
                <a:cs typeface="Times New Roman"/>
              </a:rPr>
              <a:t> </a:t>
            </a:r>
            <a:r>
              <a:rPr lang="en-US" altLang="zh-CN" sz="2400" spc="-5" dirty="0">
                <a:latin typeface="Times New Roman"/>
                <a:cs typeface="Times New Roman"/>
              </a:rPr>
              <a:t>are the drawbacks?</a:t>
            </a:r>
            <a:endParaRPr lang="en-US" altLang="zh-CN" sz="24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12919" y="1514347"/>
            <a:ext cx="2744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Goals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methods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0284" y="2145284"/>
            <a:ext cx="5705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What are the operational goals</a:t>
            </a:r>
            <a:r>
              <a:rPr sz="2400" dirty="0">
                <a:latin typeface="Times New Roman"/>
                <a:cs typeface="Times New Roman"/>
              </a:rPr>
              <a:t> of 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paper?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10284" y="2788411"/>
            <a:ext cx="3942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400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lang="en-US" altLang="zh-CN" sz="2400" spc="-5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achieved?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12918" y="3428492"/>
            <a:ext cx="1203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Results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10284" y="4038092"/>
            <a:ext cx="192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Contributions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12916" y="4717795"/>
            <a:ext cx="2353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Paper</a:t>
            </a:r>
            <a:r>
              <a:rPr sz="2400" b="1" spc="-1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Overview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10284" y="5306059"/>
            <a:ext cx="3990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Outline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paper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0687" y="1951462"/>
            <a:ext cx="0" cy="1884680"/>
          </a:xfrm>
          <a:custGeom>
            <a:avLst/>
            <a:gdLst/>
            <a:ahLst/>
            <a:cxnLst/>
            <a:rect l="l" t="t" r="r" b="b"/>
            <a:pathLst>
              <a:path h="1884679">
                <a:moveTo>
                  <a:pt x="0" y="0"/>
                </a:moveTo>
                <a:lnTo>
                  <a:pt x="1" y="1884557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4254" y="4592406"/>
            <a:ext cx="0" cy="1150620"/>
          </a:xfrm>
          <a:custGeom>
            <a:avLst/>
            <a:gdLst/>
            <a:ahLst/>
            <a:cxnLst/>
            <a:rect l="l" t="t" r="r" b="b"/>
            <a:pathLst>
              <a:path h="1150620">
                <a:moveTo>
                  <a:pt x="0" y="0"/>
                </a:moveTo>
                <a:lnTo>
                  <a:pt x="1" y="1150471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75424" y="1951462"/>
            <a:ext cx="0" cy="1150620"/>
          </a:xfrm>
          <a:custGeom>
            <a:avLst/>
            <a:gdLst/>
            <a:ahLst/>
            <a:cxnLst/>
            <a:rect l="l" t="t" r="r" b="b"/>
            <a:pathLst>
              <a:path h="1150620">
                <a:moveTo>
                  <a:pt x="0" y="0"/>
                </a:moveTo>
                <a:lnTo>
                  <a:pt x="1" y="1150471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75424" y="3836019"/>
            <a:ext cx="0" cy="756920"/>
          </a:xfrm>
          <a:custGeom>
            <a:avLst/>
            <a:gdLst/>
            <a:ahLst/>
            <a:cxnLst/>
            <a:rect l="l" t="t" r="r" b="b"/>
            <a:pathLst>
              <a:path h="756920">
                <a:moveTo>
                  <a:pt x="0" y="0"/>
                </a:moveTo>
                <a:lnTo>
                  <a:pt x="1" y="756387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75424" y="5100755"/>
            <a:ext cx="0" cy="642620"/>
          </a:xfrm>
          <a:custGeom>
            <a:avLst/>
            <a:gdLst/>
            <a:ahLst/>
            <a:cxnLst/>
            <a:rect l="l" t="t" r="r" b="b"/>
            <a:pathLst>
              <a:path h="642620">
                <a:moveTo>
                  <a:pt x="0" y="0"/>
                </a:moveTo>
                <a:lnTo>
                  <a:pt x="1" y="642122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90AE75A-32D7-4AEF-9260-D9B511818013}"/>
              </a:ext>
            </a:extLst>
          </p:cNvPr>
          <p:cNvSpPr txBox="1"/>
          <p:nvPr/>
        </p:nvSpPr>
        <p:spPr>
          <a:xfrm>
            <a:off x="434922" y="1516926"/>
            <a:ext cx="649927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1 and Sentence 2: Establish the importance of this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topic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provide general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3: Do the same as in Sentences 1 and 2, but in a more specific/detailed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4: Describe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problem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of the field.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5 and Sentence 6 : Provide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7: Describe a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research.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8 and Sentence 9: Describe the paper itself, and give details about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reported in the paper.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10: Announce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87C0F2C-60F5-45EE-8264-2579AD1C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87" y="1202368"/>
            <a:ext cx="4808637" cy="541128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9A27B00-173B-4A44-BB89-F0C8F38B693B}"/>
              </a:ext>
            </a:extLst>
          </p:cNvPr>
          <p:cNvSpPr txBox="1"/>
          <p:nvPr/>
        </p:nvSpPr>
        <p:spPr>
          <a:xfrm>
            <a:off x="280524" y="100822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aradigm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0454EE58-06A1-4553-AD26-7F9E5248513B}"/>
              </a:ext>
            </a:extLst>
          </p:cNvPr>
          <p:cNvSpPr txBox="1">
            <a:spLocks/>
          </p:cNvSpPr>
          <p:nvPr/>
        </p:nvSpPr>
        <p:spPr>
          <a:xfrm>
            <a:off x="280524" y="347329"/>
            <a:ext cx="100866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38100">
              <a:spcBef>
                <a:spcPts val="100"/>
              </a:spcBef>
            </a:pPr>
            <a:r>
              <a:rPr lang="en-US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-US" altLang="zh-CN" sz="3600" kern="0" dirty="0">
                <a:uFill>
                  <a:solidFill>
                    <a:srgbClr val="D0CECE"/>
                  </a:solidFill>
                </a:uFill>
              </a:rPr>
              <a:t>How to write a paper: </a:t>
            </a:r>
            <a:r>
              <a:rPr lang="en-US" sz="3600" kern="0" spc="-10" dirty="0"/>
              <a:t>Introduction</a:t>
            </a:r>
            <a:endParaRPr lang="en-US" sz="3600" kern="0" baseline="24904" dirty="0"/>
          </a:p>
        </p:txBody>
      </p:sp>
    </p:spTree>
    <p:extLst>
      <p:ext uri="{BB962C8B-B14F-4D97-AF65-F5344CB8AC3E}">
        <p14:creationId xmlns:p14="http://schemas.microsoft.com/office/powerpoint/2010/main" val="220609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98" y="409683"/>
            <a:ext cx="87233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80" dirty="0">
                <a:uFill>
                  <a:solidFill>
                    <a:srgbClr val="D0CEC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write a paper: </a:t>
            </a:r>
            <a:r>
              <a:rPr sz="3600" spc="-5" dirty="0">
                <a:uFill>
                  <a:solidFill>
                    <a:srgbClr val="D0CECE"/>
                  </a:solidFill>
                </a:uFill>
              </a:rPr>
              <a:t>M</a:t>
            </a:r>
            <a:r>
              <a:rPr lang="en-US" sz="3600" spc="-5" dirty="0">
                <a:uFill>
                  <a:solidFill>
                    <a:srgbClr val="D0CECE"/>
                  </a:solidFill>
                </a:uFill>
              </a:rPr>
              <a:t>ethodo</a:t>
            </a:r>
            <a:r>
              <a:rPr sz="3600" dirty="0">
                <a:uFill>
                  <a:solidFill>
                    <a:srgbClr val="D0CECE"/>
                  </a:solidFill>
                </a:uFill>
              </a:rPr>
              <a:t>l</a:t>
            </a:r>
            <a:r>
              <a:rPr lang="en-US" sz="3600" dirty="0">
                <a:uFill>
                  <a:solidFill>
                    <a:srgbClr val="D0CECE"/>
                  </a:solidFill>
                </a:uFill>
              </a:rPr>
              <a:t>ogy</a:t>
            </a:r>
            <a:endParaRPr sz="36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1334E6C3-DE60-46FC-B6BD-5BD54C995C4A}"/>
              </a:ext>
            </a:extLst>
          </p:cNvPr>
          <p:cNvGrpSpPr/>
          <p:nvPr/>
        </p:nvGrpSpPr>
        <p:grpSpPr>
          <a:xfrm>
            <a:off x="2966233" y="4431454"/>
            <a:ext cx="2032635" cy="2121916"/>
            <a:chOff x="2117492" y="2496311"/>
            <a:chExt cx="2032635" cy="2121916"/>
          </a:xfrm>
        </p:grpSpPr>
        <p:sp>
          <p:nvSpPr>
            <p:cNvPr id="7" name="object 7"/>
            <p:cNvSpPr txBox="1"/>
            <p:nvPr/>
          </p:nvSpPr>
          <p:spPr>
            <a:xfrm>
              <a:off x="2117492" y="4227067"/>
              <a:ext cx="20326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latin typeface="Times New Roman"/>
                  <a:cs typeface="Times New Roman"/>
                </a:rPr>
                <a:t>Proposed</a:t>
              </a:r>
              <a:r>
                <a:rPr sz="2400" spc="-40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Model</a:t>
              </a:r>
              <a:endParaRPr sz="2400">
                <a:latin typeface="Times New Roman"/>
                <a:cs typeface="Times New Roman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6751" y="2496311"/>
              <a:ext cx="1853183" cy="1856232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328DF9-72CC-4505-A9F7-BF35887F2250}"/>
              </a:ext>
            </a:extLst>
          </p:cNvPr>
          <p:cNvGrpSpPr/>
          <p:nvPr/>
        </p:nvGrpSpPr>
        <p:grpSpPr>
          <a:xfrm>
            <a:off x="6391263" y="4528570"/>
            <a:ext cx="2640330" cy="2121916"/>
            <a:chOff x="7448569" y="2496311"/>
            <a:chExt cx="2640330" cy="2121916"/>
          </a:xfrm>
        </p:grpSpPr>
        <p:sp>
          <p:nvSpPr>
            <p:cNvPr id="8" name="object 8"/>
            <p:cNvSpPr txBox="1"/>
            <p:nvPr/>
          </p:nvSpPr>
          <p:spPr>
            <a:xfrm>
              <a:off x="7448569" y="4227067"/>
              <a:ext cx="26403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latin typeface="Times New Roman"/>
                  <a:cs typeface="Times New Roman"/>
                </a:rPr>
                <a:t>Reason</a:t>
              </a:r>
              <a:r>
                <a:rPr sz="2400" spc="-20" dirty="0">
                  <a:latin typeface="Times New Roman"/>
                  <a:cs typeface="Times New Roman"/>
                </a:rPr>
                <a:t> </a:t>
              </a:r>
              <a:r>
                <a:rPr sz="2400" dirty="0">
                  <a:latin typeface="Times New Roman"/>
                  <a:cs typeface="Times New Roman"/>
                </a:rPr>
                <a:t>of</a:t>
              </a:r>
              <a:r>
                <a:rPr sz="2400" spc="-15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this</a:t>
              </a:r>
              <a:r>
                <a:rPr sz="2400" spc="-20" dirty="0">
                  <a:latin typeface="Times New Roman"/>
                  <a:cs typeface="Times New Roman"/>
                </a:rPr>
                <a:t> </a:t>
              </a:r>
              <a:r>
                <a:rPr sz="2400" spc="-5" dirty="0">
                  <a:latin typeface="Times New Roman"/>
                  <a:cs typeface="Times New Roman"/>
                </a:rPr>
                <a:t>design</a:t>
              </a:r>
              <a:endParaRPr sz="2400">
                <a:latin typeface="Times New Roman"/>
                <a:cs typeface="Times New Roman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2504" y="2496311"/>
              <a:ext cx="1853183" cy="185623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5287378" y="4897916"/>
            <a:ext cx="1103885" cy="131368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66CEB80-65E1-48C4-BAA4-7E26341669AB}"/>
              </a:ext>
            </a:extLst>
          </p:cNvPr>
          <p:cNvSpPr txBox="1"/>
          <p:nvPr/>
        </p:nvSpPr>
        <p:spPr>
          <a:xfrm>
            <a:off x="413750" y="1150902"/>
            <a:ext cx="113644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overview of the method itself.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details about what was done and continues to describe what was done in detail.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a possible difficulty in the methodology.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689" y="411402"/>
            <a:ext cx="886993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80" dirty="0">
                <a:uFill>
                  <a:solidFill>
                    <a:srgbClr val="D0CEC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write a paper: </a:t>
            </a:r>
            <a:r>
              <a:rPr sz="3600" spc="-5" dirty="0">
                <a:uFill>
                  <a:solidFill>
                    <a:srgbClr val="D0CECE"/>
                  </a:solidFill>
                </a:uFill>
              </a:rPr>
              <a:t>Experiment</a:t>
            </a:r>
            <a:r>
              <a:rPr sz="3600" spc="35" dirty="0">
                <a:uFill>
                  <a:solidFill>
                    <a:srgbClr val="D0CECE"/>
                  </a:solidFill>
                </a:uFill>
              </a:rPr>
              <a:t> </a:t>
            </a:r>
            <a:endParaRPr sz="36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0615" y="2667982"/>
            <a:ext cx="2299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Experiment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6850" y="5228370"/>
            <a:ext cx="136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Discussion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8064" y="1434050"/>
            <a:ext cx="1264920" cy="12649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17637" y="3994438"/>
            <a:ext cx="1261872" cy="12649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EEC8D70-A091-4504-B931-7DF553A19782}"/>
              </a:ext>
            </a:extLst>
          </p:cNvPr>
          <p:cNvSpPr txBox="1"/>
          <p:nvPr/>
        </p:nvSpPr>
        <p:spPr>
          <a:xfrm>
            <a:off x="553840" y="1166316"/>
            <a:ext cx="86416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a general overview of 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Invite the reader to view results, e.g., graph/figure/table.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specific results in detail with explanations.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with results in other research.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a problem in the results.</a:t>
            </a: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24A4D3B8-C11E-4C39-BB0C-48F19F5F6163}"/>
              </a:ext>
            </a:extLst>
          </p:cNvPr>
          <p:cNvSpPr/>
          <p:nvPr/>
        </p:nvSpPr>
        <p:spPr>
          <a:xfrm rot="5400000">
            <a:off x="9287422" y="3539254"/>
            <a:ext cx="903605" cy="228600"/>
          </a:xfrm>
          <a:custGeom>
            <a:avLst/>
            <a:gdLst/>
            <a:ahLst/>
            <a:cxnLst/>
            <a:rect l="l" t="t" r="r" b="b"/>
            <a:pathLst>
              <a:path w="903604" h="228600">
                <a:moveTo>
                  <a:pt x="674649" y="152399"/>
                </a:moveTo>
                <a:lnTo>
                  <a:pt x="674649" y="228600"/>
                </a:lnTo>
                <a:lnTo>
                  <a:pt x="827049" y="152400"/>
                </a:lnTo>
                <a:lnTo>
                  <a:pt x="674649" y="152399"/>
                </a:lnTo>
                <a:close/>
              </a:path>
              <a:path w="903604" h="228600">
                <a:moveTo>
                  <a:pt x="674649" y="76199"/>
                </a:moveTo>
                <a:lnTo>
                  <a:pt x="674649" y="152399"/>
                </a:lnTo>
                <a:lnTo>
                  <a:pt x="712749" y="152400"/>
                </a:lnTo>
                <a:lnTo>
                  <a:pt x="712749" y="76200"/>
                </a:lnTo>
                <a:lnTo>
                  <a:pt x="674649" y="76199"/>
                </a:lnTo>
                <a:close/>
              </a:path>
              <a:path w="903604" h="228600">
                <a:moveTo>
                  <a:pt x="674649" y="0"/>
                </a:moveTo>
                <a:lnTo>
                  <a:pt x="674649" y="76199"/>
                </a:lnTo>
                <a:lnTo>
                  <a:pt x="712749" y="76200"/>
                </a:lnTo>
                <a:lnTo>
                  <a:pt x="712749" y="152400"/>
                </a:lnTo>
                <a:lnTo>
                  <a:pt x="827051" y="152398"/>
                </a:lnTo>
                <a:lnTo>
                  <a:pt x="903249" y="114300"/>
                </a:lnTo>
                <a:lnTo>
                  <a:pt x="674649" y="0"/>
                </a:lnTo>
                <a:close/>
              </a:path>
              <a:path w="903604" h="228600">
                <a:moveTo>
                  <a:pt x="0" y="76198"/>
                </a:moveTo>
                <a:lnTo>
                  <a:pt x="0" y="152398"/>
                </a:lnTo>
                <a:lnTo>
                  <a:pt x="674649" y="152399"/>
                </a:lnTo>
                <a:lnTo>
                  <a:pt x="674649" y="76199"/>
                </a:lnTo>
                <a:lnTo>
                  <a:pt x="0" y="761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124" y="436546"/>
            <a:ext cx="909536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80" dirty="0">
                <a:uFill>
                  <a:solidFill>
                    <a:srgbClr val="D0CECE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write a paper: </a:t>
            </a:r>
            <a:r>
              <a:rPr sz="3600" spc="-5" dirty="0">
                <a:uFill>
                  <a:solidFill>
                    <a:srgbClr val="D0CECE"/>
                  </a:solidFill>
                </a:uFill>
              </a:rPr>
              <a:t>Conclusion</a:t>
            </a:r>
            <a:endParaRPr sz="36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2630" y="3425953"/>
            <a:ext cx="265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Conclude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this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paper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4093" y="2133600"/>
            <a:ext cx="2894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>
                <a:latin typeface="Times New Roman"/>
                <a:cs typeface="Times New Roman"/>
              </a:rPr>
              <a:t>Problem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4093" y="3429000"/>
            <a:ext cx="258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Goals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methods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4093" y="4724400"/>
            <a:ext cx="1150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Re</a:t>
            </a:r>
            <a:r>
              <a:rPr sz="2400" dirty="0">
                <a:latin typeface="Times New Roman"/>
                <a:cs typeface="Times New Roman"/>
              </a:rPr>
              <a:t>su</a:t>
            </a:r>
            <a:r>
              <a:rPr sz="2400" spc="-5" dirty="0">
                <a:latin typeface="Times New Roman"/>
                <a:cs typeface="Times New Roman"/>
              </a:rPr>
              <a:t>lt</a:t>
            </a:r>
            <a:r>
              <a:rPr sz="2400" dirty="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1" name="object 11"/>
          <p:cNvSpPr/>
          <p:nvPr/>
        </p:nvSpPr>
        <p:spPr>
          <a:xfrm>
            <a:off x="3558671" y="3539336"/>
            <a:ext cx="903605" cy="228600"/>
          </a:xfrm>
          <a:custGeom>
            <a:avLst/>
            <a:gdLst/>
            <a:ahLst/>
            <a:cxnLst/>
            <a:rect l="l" t="t" r="r" b="b"/>
            <a:pathLst>
              <a:path w="903604" h="228600">
                <a:moveTo>
                  <a:pt x="674649" y="152399"/>
                </a:moveTo>
                <a:lnTo>
                  <a:pt x="674649" y="228600"/>
                </a:lnTo>
                <a:lnTo>
                  <a:pt x="827049" y="152400"/>
                </a:lnTo>
                <a:lnTo>
                  <a:pt x="674649" y="152399"/>
                </a:lnTo>
                <a:close/>
              </a:path>
              <a:path w="903604" h="228600">
                <a:moveTo>
                  <a:pt x="674649" y="76199"/>
                </a:moveTo>
                <a:lnTo>
                  <a:pt x="674649" y="152399"/>
                </a:lnTo>
                <a:lnTo>
                  <a:pt x="712749" y="152400"/>
                </a:lnTo>
                <a:lnTo>
                  <a:pt x="712749" y="76200"/>
                </a:lnTo>
                <a:lnTo>
                  <a:pt x="674649" y="76199"/>
                </a:lnTo>
                <a:close/>
              </a:path>
              <a:path w="903604" h="228600">
                <a:moveTo>
                  <a:pt x="674649" y="0"/>
                </a:moveTo>
                <a:lnTo>
                  <a:pt x="674649" y="76199"/>
                </a:lnTo>
                <a:lnTo>
                  <a:pt x="712749" y="76200"/>
                </a:lnTo>
                <a:lnTo>
                  <a:pt x="712749" y="152400"/>
                </a:lnTo>
                <a:lnTo>
                  <a:pt x="827051" y="152398"/>
                </a:lnTo>
                <a:lnTo>
                  <a:pt x="903249" y="114300"/>
                </a:lnTo>
                <a:lnTo>
                  <a:pt x="674649" y="0"/>
                </a:lnTo>
                <a:close/>
              </a:path>
              <a:path w="903604" h="228600">
                <a:moveTo>
                  <a:pt x="0" y="76198"/>
                </a:moveTo>
                <a:lnTo>
                  <a:pt x="0" y="152398"/>
                </a:lnTo>
                <a:lnTo>
                  <a:pt x="674649" y="152399"/>
                </a:lnTo>
                <a:lnTo>
                  <a:pt x="674649" y="76199"/>
                </a:lnTo>
                <a:lnTo>
                  <a:pt x="0" y="761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图片 45">
            <a:extLst>
              <a:ext uri="{FF2B5EF4-FFF2-40B4-BE49-F238E27FC236}">
                <a16:creationId xmlns:a16="http://schemas.microsoft.com/office/drawing/2014/main" id="{9C51CF40-FF78-5525-F86A-60E064139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05" y="1239057"/>
            <a:ext cx="3985605" cy="49120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80524" y="466576"/>
            <a:ext cx="86086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3600" kern="0" dirty="0">
                <a:uFill>
                  <a:solidFill>
                    <a:srgbClr val="D0CECE"/>
                  </a:solidFill>
                </a:uFill>
              </a:rPr>
              <a:t>How to write a paper: </a:t>
            </a:r>
            <a:r>
              <a:rPr lang="en-US" altLang="zh-CN" sz="3600" b="1" spc="-90" dirty="0">
                <a:cs typeface="Times New Roman"/>
              </a:rPr>
              <a:t>Signaling language</a:t>
            </a:r>
            <a:r>
              <a:rPr lang="en" sz="3600" kern="0" dirty="0">
                <a:uFill>
                  <a:solidFill>
                    <a:srgbClr val="D0CECE"/>
                  </a:solidFill>
                </a:uFill>
              </a:rPr>
              <a:t> </a:t>
            </a:r>
            <a:endParaRPr lang="en" sz="3600" kern="0" dirty="0"/>
          </a:p>
        </p:txBody>
      </p:sp>
      <p:sp>
        <p:nvSpPr>
          <p:cNvPr id="42" name="object 2">
            <a:extLst>
              <a:ext uri="{FF2B5EF4-FFF2-40B4-BE49-F238E27FC236}">
                <a16:creationId xmlns:a16="http://schemas.microsoft.com/office/drawing/2014/main" id="{A52A6010-8952-46E2-B443-1E0239818ECC}"/>
              </a:ext>
            </a:extLst>
          </p:cNvPr>
          <p:cNvSpPr txBox="1"/>
          <p:nvPr/>
        </p:nvSpPr>
        <p:spPr>
          <a:xfrm>
            <a:off x="381000" y="1144926"/>
            <a:ext cx="90984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400" b="1" spc="-90" dirty="0">
                <a:latin typeface="Times New Roman"/>
                <a:cs typeface="Times New Roman"/>
              </a:rPr>
              <a:t>Tip:</a:t>
            </a:r>
            <a:r>
              <a:rPr lang="zh-CN" altLang="en-US" sz="2400" b="1" spc="-90" dirty="0">
                <a:latin typeface="Times New Roman"/>
                <a:cs typeface="Times New Roman"/>
              </a:rPr>
              <a:t> </a:t>
            </a:r>
            <a:r>
              <a:rPr lang="en-US" altLang="zh-CN" sz="2400" b="1" spc="-90" dirty="0">
                <a:latin typeface="Times New Roman"/>
                <a:cs typeface="Times New Roman"/>
              </a:rPr>
              <a:t>Signaling language</a:t>
            </a:r>
            <a:r>
              <a:rPr lang="zh-CN" altLang="en-US" sz="2400" b="1" spc="-90" dirty="0">
                <a:latin typeface="Times New Roman"/>
                <a:cs typeface="Times New Roman"/>
              </a:rPr>
              <a:t> </a:t>
            </a:r>
            <a:r>
              <a:rPr lang="en-US" altLang="zh-CN" sz="2400" b="1" spc="-90" dirty="0">
                <a:latin typeface="Times New Roman"/>
                <a:cs typeface="Times New Roman"/>
              </a:rPr>
              <a:t>makes the paper more logical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E08A80-60D2-4A5A-87BF-504773565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02" y="1696535"/>
            <a:ext cx="6400801" cy="27571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086492-A47D-48AD-B5B6-2E60E83AC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7" y="4539672"/>
            <a:ext cx="6599866" cy="23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22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623AE6-A78D-445C-9F49-405F2291A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73955"/>
            <a:ext cx="6419663" cy="25482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E1423B-47B8-4D5F-8176-85C705C57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33788"/>
            <a:ext cx="6419663" cy="2810267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91645A70-DE7A-4377-A7FA-3788237BD66C}"/>
              </a:ext>
            </a:extLst>
          </p:cNvPr>
          <p:cNvSpPr txBox="1">
            <a:spLocks/>
          </p:cNvSpPr>
          <p:nvPr/>
        </p:nvSpPr>
        <p:spPr>
          <a:xfrm>
            <a:off x="280524" y="459559"/>
            <a:ext cx="86086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sz="3600" kern="0" dirty="0">
                <a:uFill>
                  <a:solidFill>
                    <a:srgbClr val="D0CECE"/>
                  </a:solidFill>
                </a:uFill>
              </a:rPr>
              <a:t>How to write a paper: </a:t>
            </a:r>
            <a:r>
              <a:rPr lang="en-US" altLang="zh-CN" sz="3600" b="1" spc="-90" dirty="0">
                <a:cs typeface="Times New Roman"/>
              </a:rPr>
              <a:t>Signaling language</a:t>
            </a:r>
            <a:r>
              <a:rPr lang="en" sz="3600" kern="0" dirty="0">
                <a:uFill>
                  <a:solidFill>
                    <a:srgbClr val="D0CECE"/>
                  </a:solidFill>
                </a:uFill>
              </a:rPr>
              <a:t> </a:t>
            </a:r>
            <a:endParaRPr lang="en" sz="3600" kern="0" dirty="0"/>
          </a:p>
        </p:txBody>
      </p:sp>
    </p:spTree>
    <p:extLst>
      <p:ext uri="{BB962C8B-B14F-4D97-AF65-F5344CB8AC3E}">
        <p14:creationId xmlns:p14="http://schemas.microsoft.com/office/powerpoint/2010/main" val="3706345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write a paper:</a:t>
            </a:r>
            <a:r>
              <a:rPr lang="en-US" altLang="zh-CN" sz="3600" kern="0" spc="-9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-US" altLang="zh-CN" sz="3600" b="1" spc="-90" dirty="0">
                <a:cs typeface="Times New Roman"/>
              </a:rPr>
              <a:t>Signaling language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  </a:t>
            </a:r>
            <a:endParaRPr lang="en" altLang="zh-CN" sz="3600" kern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F40DD7-1DC8-45AE-BB9F-0B7B35185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57400"/>
            <a:ext cx="6407094" cy="34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3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948" y="2353563"/>
            <a:ext cx="12088451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6975" algn="l"/>
                <a:tab pos="6781800" algn="l"/>
              </a:tabLst>
            </a:pPr>
            <a:r>
              <a:rPr spc="5" dirty="0"/>
              <a:t>H</a:t>
            </a:r>
            <a:r>
              <a:rPr dirty="0"/>
              <a:t>ow</a:t>
            </a:r>
            <a:r>
              <a:rPr spc="-5" dirty="0"/>
              <a:t> </a:t>
            </a:r>
            <a:r>
              <a:rPr spc="-10" dirty="0"/>
              <a:t>t</a:t>
            </a:r>
            <a:r>
              <a:rPr dirty="0"/>
              <a:t>o	</a:t>
            </a:r>
            <a:r>
              <a:rPr lang="en-US" spc="-10" dirty="0"/>
              <a:t>search</a:t>
            </a:r>
            <a:r>
              <a:rPr spc="5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spc="5" dirty="0"/>
              <a:t>p</a:t>
            </a:r>
            <a:r>
              <a:rPr dirty="0"/>
              <a:t>a</a:t>
            </a:r>
            <a:r>
              <a:rPr spc="5" dirty="0"/>
              <a:t>p</a:t>
            </a:r>
            <a:r>
              <a:rPr spc="-10" dirty="0"/>
              <a:t>e</a:t>
            </a:r>
            <a:r>
              <a:rPr dirty="0"/>
              <a:t>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6350" y="1981368"/>
            <a:ext cx="155575" cy="2332990"/>
            <a:chOff x="-6350" y="1981368"/>
            <a:chExt cx="155575" cy="2332990"/>
          </a:xfrm>
        </p:grpSpPr>
        <p:sp>
          <p:nvSpPr>
            <p:cNvPr id="4" name="object 4"/>
            <p:cNvSpPr/>
            <p:nvPr/>
          </p:nvSpPr>
          <p:spPr>
            <a:xfrm>
              <a:off x="0" y="1987718"/>
              <a:ext cx="142875" cy="2320290"/>
            </a:xfrm>
            <a:custGeom>
              <a:avLst/>
              <a:gdLst/>
              <a:ahLst/>
              <a:cxnLst/>
              <a:rect l="l" t="t" r="r" b="b"/>
              <a:pathLst>
                <a:path w="142875" h="2320290">
                  <a:moveTo>
                    <a:pt x="0" y="2320141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2320141"/>
                  </a:lnTo>
                  <a:lnTo>
                    <a:pt x="0" y="232014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987718"/>
              <a:ext cx="142875" cy="2320290"/>
            </a:xfrm>
            <a:custGeom>
              <a:avLst/>
              <a:gdLst/>
              <a:ahLst/>
              <a:cxnLst/>
              <a:rect l="l" t="t" r="r" b="b"/>
              <a:pathLst>
                <a:path w="142875" h="2320290">
                  <a:moveTo>
                    <a:pt x="0" y="0"/>
                  </a:moveTo>
                  <a:lnTo>
                    <a:pt x="142504" y="0"/>
                  </a:lnTo>
                  <a:lnTo>
                    <a:pt x="142504" y="2320142"/>
                  </a:lnTo>
                  <a:lnTo>
                    <a:pt x="0" y="2320142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98699" y="3859481"/>
            <a:ext cx="11317605" cy="0"/>
          </a:xfrm>
          <a:custGeom>
            <a:avLst/>
            <a:gdLst/>
            <a:ahLst/>
            <a:cxnLst/>
            <a:rect l="l" t="t" r="r" b="b"/>
            <a:pathLst>
              <a:path w="11317605">
                <a:moveTo>
                  <a:pt x="0" y="0"/>
                </a:moveTo>
                <a:lnTo>
                  <a:pt x="11317115" y="1"/>
                </a:lnTo>
              </a:path>
            </a:pathLst>
          </a:custGeom>
          <a:ln w="1270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write a paper: Review</a:t>
            </a:r>
            <a:endParaRPr lang="en" altLang="zh-CN" sz="3600" kern="0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B88937-0647-DE8C-A8BC-FFB522803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562100"/>
            <a:ext cx="9780587" cy="1175706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GB" altLang="zh-CN" sz="3200" b="1" dirty="0">
                <a:solidFill>
                  <a:schemeClr val="hlink"/>
                </a:solidFill>
                <a:ea typeface="宋体" panose="02010600030101010101" pitchFamily="2" charset="-122"/>
              </a:rPr>
              <a:t>Treat every review like gold dust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GB" altLang="zh-CN" sz="3200" dirty="0">
                <a:ea typeface="宋体" panose="02010600030101010101" pitchFamily="2" charset="-122"/>
              </a:rPr>
              <a:t>Be (truly) grateful for criticism as well as praise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B60D908-F9C5-27DF-895D-2008E81CC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6013" y="3225367"/>
            <a:ext cx="9780588" cy="3323987"/>
          </a:xfrm>
          <a:noFill/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altLang="zh-CN" sz="4000" dirty="0">
                <a:latin typeface="Comic Sans MS" panose="030F0902030302020204" pitchFamily="66" charset="0"/>
                <a:ea typeface="宋体" panose="02010600030101010101" pitchFamily="2" charset="-122"/>
              </a:rPr>
              <a:t>This is </a:t>
            </a:r>
            <a:r>
              <a:rPr lang="en-GB" altLang="zh-CN" sz="4000" dirty="0">
                <a:solidFill>
                  <a:schemeClr val="hlink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really, really, really</a:t>
            </a:r>
            <a:r>
              <a:rPr lang="en-GB" altLang="zh-CN" sz="4000" dirty="0">
                <a:latin typeface="Comic Sans MS" panose="030F0902030302020204" pitchFamily="66" charset="0"/>
                <a:ea typeface="宋体" panose="02010600030101010101" pitchFamily="2" charset="-122"/>
              </a:rPr>
              <a:t> hard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GB" altLang="zh-CN" sz="4000" dirty="0">
              <a:latin typeface="Comic Sans MS" panose="030F0902030302020204" pitchFamily="66" charset="0"/>
              <a:ea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GB" altLang="zh-CN" sz="4000" dirty="0">
                <a:latin typeface="Comic Sans MS" panose="030F0902030302020204" pitchFamily="66" charset="0"/>
                <a:ea typeface="宋体" panose="02010600030101010101" pitchFamily="2" charset="-122"/>
              </a:rPr>
              <a:t>But it’s </a:t>
            </a:r>
            <a:br>
              <a:rPr lang="en-GB" altLang="zh-CN" sz="4000" dirty="0">
                <a:latin typeface="Comic Sans MS" panose="030F0902030302020204" pitchFamily="66" charset="0"/>
                <a:ea typeface="宋体" panose="02010600030101010101" pitchFamily="2" charset="-122"/>
              </a:rPr>
            </a:br>
            <a:r>
              <a:rPr lang="en-GB" altLang="zh-CN" sz="4000" dirty="0">
                <a:solidFill>
                  <a:schemeClr val="hlink"/>
                </a:solidFill>
                <a:latin typeface="Comic Sans MS" panose="030F0902030302020204" pitchFamily="66" charset="0"/>
                <a:ea typeface="宋体" panose="02010600030101010101" pitchFamily="2" charset="-122"/>
              </a:rPr>
              <a:t>really, really, really, really, really, really, really, really, really, really</a:t>
            </a:r>
            <a:r>
              <a:rPr lang="en-GB" altLang="zh-CN" sz="4000" dirty="0">
                <a:latin typeface="Comic Sans MS" panose="030F0902030302020204" pitchFamily="66" charset="0"/>
                <a:ea typeface="宋体" panose="02010600030101010101" pitchFamily="2" charset="-122"/>
              </a:rPr>
              <a:t> </a:t>
            </a:r>
            <a:br>
              <a:rPr lang="en-GB" altLang="zh-CN" sz="4000" dirty="0">
                <a:latin typeface="Comic Sans MS" panose="030F0902030302020204" pitchFamily="66" charset="0"/>
                <a:ea typeface="宋体" panose="02010600030101010101" pitchFamily="2" charset="-122"/>
              </a:rPr>
            </a:br>
            <a:r>
              <a:rPr lang="en-GB" altLang="zh-CN" sz="4000" dirty="0">
                <a:latin typeface="Comic Sans MS" panose="030F0902030302020204" pitchFamily="66" charset="0"/>
                <a:ea typeface="宋体" panose="02010600030101010101" pitchFamily="2" charset="-122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184702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write a paper: Review</a:t>
            </a:r>
            <a:endParaRPr lang="en" altLang="zh-CN" sz="3600" kern="0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B88937-0647-DE8C-A8BC-FFB522803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562100"/>
            <a:ext cx="9780587" cy="1175706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GB" altLang="zh-CN" sz="3200" b="1" dirty="0">
                <a:solidFill>
                  <a:schemeClr val="hlink"/>
                </a:solidFill>
                <a:ea typeface="宋体" panose="02010600030101010101" pitchFamily="2" charset="-122"/>
              </a:rPr>
              <a:t>Treat every review like gold dust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GB" altLang="zh-CN" sz="3200" dirty="0">
                <a:ea typeface="宋体" panose="02010600030101010101" pitchFamily="2" charset="-122"/>
              </a:rPr>
              <a:t>Be (truly) grateful for criticism as well as praise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B60D908-F9C5-27DF-895D-2008E81CC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6013" y="3225367"/>
            <a:ext cx="9780588" cy="3545586"/>
          </a:xfrm>
          <a:noFill/>
        </p:spPr>
        <p:txBody>
          <a:bodyPr/>
          <a:lstStyle/>
          <a:p>
            <a:pPr marL="571500" indent="-571500" algn="l"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GB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Read every criticism as a positive suggestion for something you could explain more clearly</a:t>
            </a:r>
          </a:p>
          <a:p>
            <a:pPr marL="571500" indent="-571500" algn="l"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GB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 NOT respond “</a:t>
            </a:r>
            <a:r>
              <a:rPr lang="en-GB" altLang="zh-CN" sz="32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 stupid person, I meant X</a:t>
            </a:r>
            <a:r>
              <a:rPr lang="en-GB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”.  Fix the paper so that X is apparent even to the stupidest reader.</a:t>
            </a:r>
          </a:p>
          <a:p>
            <a:pPr marL="571500" indent="-571500" algn="l" eaLnBrk="1" hangingPunct="1">
              <a:lnSpc>
                <a:spcPct val="90000"/>
              </a:lnSpc>
              <a:buFont typeface="Wingdings" pitchFamily="2" charset="2"/>
              <a:buChar char="ü"/>
            </a:pPr>
            <a:r>
              <a:rPr lang="en-GB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 them warmly.  They have given up their time for you.</a:t>
            </a:r>
          </a:p>
          <a:p>
            <a:pPr marL="571500" indent="-571500" algn="l" eaLnBrk="1" hangingPunct="1">
              <a:lnSpc>
                <a:spcPct val="90000"/>
              </a:lnSpc>
              <a:buFont typeface="Wingdings" pitchFamily="2" charset="2"/>
              <a:buChar char="ü"/>
            </a:pPr>
            <a:endParaRPr lang="en-GB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8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948" y="2353563"/>
            <a:ext cx="12088451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6975" algn="l"/>
                <a:tab pos="6781800" algn="l"/>
              </a:tabLst>
            </a:pPr>
            <a:r>
              <a:rPr spc="5" dirty="0"/>
              <a:t>H</a:t>
            </a:r>
            <a:r>
              <a:rPr dirty="0"/>
              <a:t>ow</a:t>
            </a:r>
            <a:r>
              <a:rPr spc="-5" dirty="0"/>
              <a:t> </a:t>
            </a:r>
            <a:r>
              <a:rPr spc="-10" dirty="0"/>
              <a:t>t</a:t>
            </a:r>
            <a:r>
              <a:rPr dirty="0"/>
              <a:t>o	</a:t>
            </a:r>
            <a:r>
              <a:rPr lang="en-US" altLang="zh-CN" spc="-10" dirty="0"/>
              <a:t>present</a:t>
            </a:r>
            <a:r>
              <a:rPr spc="5" dirty="0"/>
              <a:t> </a:t>
            </a:r>
            <a:r>
              <a:rPr dirty="0"/>
              <a:t>a</a:t>
            </a:r>
            <a:r>
              <a:rPr lang="en-US" dirty="0"/>
              <a:t> </a:t>
            </a:r>
            <a:r>
              <a:rPr spc="5" dirty="0"/>
              <a:t>p</a:t>
            </a:r>
            <a:r>
              <a:rPr dirty="0"/>
              <a:t>a</a:t>
            </a:r>
            <a:r>
              <a:rPr spc="5" dirty="0"/>
              <a:t>p</a:t>
            </a:r>
            <a:r>
              <a:rPr spc="-10" dirty="0"/>
              <a:t>e</a:t>
            </a:r>
            <a:r>
              <a:rPr dirty="0"/>
              <a:t>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6350" y="1981368"/>
            <a:ext cx="155575" cy="2332990"/>
            <a:chOff x="-6350" y="1981368"/>
            <a:chExt cx="155575" cy="2332990"/>
          </a:xfrm>
        </p:grpSpPr>
        <p:sp>
          <p:nvSpPr>
            <p:cNvPr id="4" name="object 4"/>
            <p:cNvSpPr/>
            <p:nvPr/>
          </p:nvSpPr>
          <p:spPr>
            <a:xfrm>
              <a:off x="0" y="1987718"/>
              <a:ext cx="142875" cy="2320290"/>
            </a:xfrm>
            <a:custGeom>
              <a:avLst/>
              <a:gdLst/>
              <a:ahLst/>
              <a:cxnLst/>
              <a:rect l="l" t="t" r="r" b="b"/>
              <a:pathLst>
                <a:path w="142875" h="2320290">
                  <a:moveTo>
                    <a:pt x="0" y="2320141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2320141"/>
                  </a:lnTo>
                  <a:lnTo>
                    <a:pt x="0" y="232014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987718"/>
              <a:ext cx="142875" cy="2320290"/>
            </a:xfrm>
            <a:custGeom>
              <a:avLst/>
              <a:gdLst/>
              <a:ahLst/>
              <a:cxnLst/>
              <a:rect l="l" t="t" r="r" b="b"/>
              <a:pathLst>
                <a:path w="142875" h="2320290">
                  <a:moveTo>
                    <a:pt x="0" y="0"/>
                  </a:moveTo>
                  <a:lnTo>
                    <a:pt x="142504" y="0"/>
                  </a:lnTo>
                  <a:lnTo>
                    <a:pt x="142504" y="2320142"/>
                  </a:lnTo>
                  <a:lnTo>
                    <a:pt x="0" y="2320142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98699" y="3859481"/>
            <a:ext cx="11317605" cy="0"/>
          </a:xfrm>
          <a:custGeom>
            <a:avLst/>
            <a:gdLst/>
            <a:ahLst/>
            <a:cxnLst/>
            <a:rect l="l" t="t" r="r" b="b"/>
            <a:pathLst>
              <a:path w="11317605">
                <a:moveTo>
                  <a:pt x="0" y="0"/>
                </a:moveTo>
                <a:lnTo>
                  <a:pt x="11317115" y="1"/>
                </a:lnTo>
              </a:path>
            </a:pathLst>
          </a:custGeom>
          <a:ln w="1270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64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</a:t>
            </a:r>
            <a:r>
              <a:rPr lang="en-US" altLang="zh-CN" sz="3600" kern="0" dirty="0">
                <a:uFill>
                  <a:solidFill>
                    <a:srgbClr val="D0CECE"/>
                  </a:solidFill>
                </a:uFill>
              </a:rPr>
              <a:t>present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 a paper</a:t>
            </a:r>
            <a:endParaRPr lang="en" altLang="zh-CN" sz="3600" kern="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D92AFE-D2F6-0D6E-B4DB-97D9823D9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94" y="2133600"/>
            <a:ext cx="9594411" cy="39017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7B3A91-DC0E-8475-0808-F9213E4604DC}"/>
              </a:ext>
            </a:extLst>
          </p:cNvPr>
          <p:cNvSpPr txBox="1"/>
          <p:nvPr/>
        </p:nvSpPr>
        <p:spPr>
          <a:xfrm>
            <a:off x="457200" y="1287603"/>
            <a:ext cx="1242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kern="0" dirty="0">
                <a:uFill>
                  <a:solidFill>
                    <a:srgbClr val="D0CECE"/>
                  </a:solidFill>
                </a:uFill>
                <a:latin typeface="Times New Roman"/>
                <a:ea typeface="+mj-ea"/>
                <a:cs typeface="Times New Roman"/>
              </a:rPr>
              <a:t>Delivering a Poster Presentation at International Conferences</a:t>
            </a:r>
            <a:endParaRPr lang="zh-CN" altLang="en-US" sz="3200" b="1" kern="0" dirty="0">
              <a:uFill>
                <a:solidFill>
                  <a:srgbClr val="D0CECE"/>
                </a:solidFill>
              </a:uFill>
              <a:latin typeface="Times New Roman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060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</a:t>
            </a:r>
            <a:r>
              <a:rPr lang="en-US" altLang="zh-CN" sz="3600" kern="0" dirty="0">
                <a:uFill>
                  <a:solidFill>
                    <a:srgbClr val="D0CECE"/>
                  </a:solidFill>
                </a:uFill>
              </a:rPr>
              <a:t>present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 a paper</a:t>
            </a:r>
            <a:endParaRPr lang="en" altLang="zh-CN" sz="3600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FCB52A-C9A4-25AF-24C7-E478F265126A}"/>
              </a:ext>
            </a:extLst>
          </p:cNvPr>
          <p:cNvSpPr txBox="1"/>
          <p:nvPr/>
        </p:nvSpPr>
        <p:spPr>
          <a:xfrm>
            <a:off x="276492" y="12245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61D6A6F-2E1A-6BA5-B9EA-A5CE6BEBF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48349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8575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</a:t>
            </a:r>
            <a:r>
              <a:rPr lang="en-US" altLang="zh-CN" sz="3600" kern="0" dirty="0">
                <a:uFill>
                  <a:solidFill>
                    <a:srgbClr val="D0CECE"/>
                  </a:solidFill>
                </a:uFill>
              </a:rPr>
              <a:t>present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 a paper</a:t>
            </a:r>
            <a:endParaRPr lang="en" altLang="zh-CN" sz="3600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FCB52A-C9A4-25AF-24C7-E478F265126A}"/>
              </a:ext>
            </a:extLst>
          </p:cNvPr>
          <p:cNvSpPr txBox="1"/>
          <p:nvPr/>
        </p:nvSpPr>
        <p:spPr>
          <a:xfrm>
            <a:off x="276492" y="12245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61D6A6F-2E1A-6BA5-B9EA-A5CE6BEBF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34896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9340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</a:t>
            </a:r>
            <a:r>
              <a:rPr lang="en-US" altLang="zh-CN" sz="3600" kern="0" dirty="0">
                <a:uFill>
                  <a:solidFill>
                    <a:srgbClr val="D0CECE"/>
                  </a:solidFill>
                </a:uFill>
              </a:rPr>
              <a:t>present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 a paper</a:t>
            </a:r>
            <a:endParaRPr lang="en" altLang="zh-CN" sz="3600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CB8BB-5359-774D-45F4-A7973BAB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052" y="4735130"/>
            <a:ext cx="5825629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Effective </a:t>
            </a:r>
            <a:br>
              <a:rPr lang="en-GB" sz="3600" b="1" dirty="0"/>
            </a:br>
            <a:r>
              <a:rPr lang="en-US" altLang="zh-CN" sz="3600" b="1" kern="0" dirty="0">
                <a:uFill>
                  <a:solidFill>
                    <a:srgbClr val="D0CECE"/>
                  </a:solidFill>
                </a:uFill>
                <a:latin typeface="Times New Roman"/>
                <a:ea typeface="+mj-ea"/>
                <a:cs typeface="Times New Roman"/>
              </a:rPr>
              <a:t>Poster Presentation 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985A-353A-2FD0-A486-9416A896EC44}"/>
              </a:ext>
            </a:extLst>
          </p:cNvPr>
          <p:cNvSpPr txBox="1">
            <a:spLocks/>
          </p:cNvSpPr>
          <p:nvPr/>
        </p:nvSpPr>
        <p:spPr>
          <a:xfrm>
            <a:off x="4667253" y="459559"/>
            <a:ext cx="7414500" cy="6398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yourself and your research topic.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brief introduction to the study </a:t>
            </a:r>
            <a:r>
              <a:rPr lang="en-GB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(perhaps 2-3 sentences)</a:t>
            </a:r>
          </a:p>
          <a:p>
            <a:pPr lvl="1"/>
            <a:r>
              <a:rPr lang="en-GB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“</a:t>
            </a:r>
            <a:r>
              <a:rPr lang="en-GB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studies have demonstrated 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seldom efforts have been made in the intersection of A and B</a:t>
            </a:r>
            <a:r>
              <a:rPr lang="en-GB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goal of 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 is to narrow this research gap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GB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briefly the methods you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results with a rationale conclusion</a:t>
            </a:r>
          </a:p>
          <a:p>
            <a:pPr lvl="1"/>
            <a:r>
              <a:rPr lang="en-GB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 “We first decided to examine... To investigate this we... We found that... This means that...”.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Summarize the main conclusions of your study, usually 2-4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brief statement about future directions.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your visitors for stopping by your poster.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BE1D6579-DBEC-C377-067A-371A00151F9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9" y="1742671"/>
            <a:ext cx="4026927" cy="2944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3935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A2204-3590-A614-0A8D-B1B58761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>
            <a:extLst>
              <a:ext uri="{FF2B5EF4-FFF2-40B4-BE49-F238E27FC236}">
                <a16:creationId xmlns:a16="http://schemas.microsoft.com/office/drawing/2014/main" id="{88BFC895-050A-820C-53A4-20FE66BC562B}"/>
              </a:ext>
            </a:extLst>
          </p:cNvPr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766CA33-2C92-0886-28AD-A9CC9D276ECE}"/>
                </a:ext>
              </a:extLst>
            </p:cNvPr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5E0243C-18C6-4D0E-D488-B60E03C180ED}"/>
                </a:ext>
              </a:extLst>
            </p:cNvPr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>
            <a:extLst>
              <a:ext uri="{FF2B5EF4-FFF2-40B4-BE49-F238E27FC236}">
                <a16:creationId xmlns:a16="http://schemas.microsoft.com/office/drawing/2014/main" id="{B5B7F783-8E30-4470-4932-6C6885EA32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BBAB3B64-879C-E460-9E3E-F5EB9E5A2328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How to </a:t>
            </a:r>
            <a:r>
              <a:rPr lang="en-US" altLang="zh-CN" sz="3600" kern="0" dirty="0">
                <a:uFill>
                  <a:solidFill>
                    <a:srgbClr val="D0CECE"/>
                  </a:solidFill>
                </a:uFill>
              </a:rPr>
              <a:t>present</a:t>
            </a:r>
            <a:r>
              <a:rPr lang="en" altLang="zh-CN" sz="3600" kern="0" dirty="0">
                <a:uFill>
                  <a:solidFill>
                    <a:srgbClr val="D0CECE"/>
                  </a:solidFill>
                </a:uFill>
              </a:rPr>
              <a:t> a paper</a:t>
            </a:r>
            <a:endParaRPr lang="en" altLang="zh-CN" sz="3600" kern="0" dirty="0"/>
          </a:p>
        </p:txBody>
      </p:sp>
      <p:pic>
        <p:nvPicPr>
          <p:cNvPr id="12" name="Picture 11" descr="A close-up of a poster&#10;&#10;AI-generated content may be incorrect.">
            <a:extLst>
              <a:ext uri="{FF2B5EF4-FFF2-40B4-BE49-F238E27FC236}">
                <a16:creationId xmlns:a16="http://schemas.microsoft.com/office/drawing/2014/main" id="{9723D5FA-0BB4-806B-59D6-B8E9E3E6C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39057"/>
            <a:ext cx="7772400" cy="549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5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-CN" altLang="zh-CN" sz="3600" kern="0" dirty="0">
                <a:uFill>
                  <a:solidFill>
                    <a:srgbClr val="D0CECE"/>
                  </a:solidFill>
                </a:uFill>
              </a:rPr>
              <a:t>Research with large language model</a:t>
            </a:r>
            <a:endParaRPr lang="en" altLang="zh-CN" sz="3600" kern="0" dirty="0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7044F250-6B5E-038E-A4FD-019809556EFF}"/>
              </a:ext>
            </a:extLst>
          </p:cNvPr>
          <p:cNvSpPr txBox="1"/>
          <p:nvPr/>
        </p:nvSpPr>
        <p:spPr>
          <a:xfrm>
            <a:off x="553840" y="1166316"/>
            <a:ext cx="72947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Searching a Paper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relevant information on a wide range of topics. 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Reading a Paper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 in understanding complex language or concepts in a paper. 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a Paper: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 generate content for the paper based on the information provided.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Particularly in 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structuring the paper, formulating arguments, and ensuring the language is clear and concise. 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Presenting a Paper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 a presentation by providing tips on how to structure the talk, what points to emphasize, and how to engage the audience.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E2EB54-180C-5E51-0099-9BB926C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514600"/>
            <a:ext cx="402336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0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6" name="object 6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39" name="object 2">
            <a:extLst>
              <a:ext uri="{FF2B5EF4-FFF2-40B4-BE49-F238E27FC236}">
                <a16:creationId xmlns:a16="http://schemas.microsoft.com/office/drawing/2014/main" id="{F819294F-DBF6-4990-9848-E36FA3655186}"/>
              </a:ext>
            </a:extLst>
          </p:cNvPr>
          <p:cNvSpPr txBox="1">
            <a:spLocks/>
          </p:cNvSpPr>
          <p:nvPr/>
        </p:nvSpPr>
        <p:spPr>
          <a:xfrm>
            <a:off x="294635" y="459559"/>
            <a:ext cx="84562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" altLang="zh-CN" sz="3600" kern="0" spc="-380" dirty="0">
                <a:uFill>
                  <a:solidFill>
                    <a:srgbClr val="D0CECE"/>
                  </a:solidFill>
                </a:uFill>
              </a:rPr>
              <a:t> </a:t>
            </a:r>
            <a:r>
              <a:rPr lang="en-CN" altLang="zh-CN" sz="3600" kern="0" dirty="0">
                <a:uFill>
                  <a:solidFill>
                    <a:srgbClr val="D0CECE"/>
                  </a:solidFill>
                </a:uFill>
              </a:rPr>
              <a:t>Research with large language model</a:t>
            </a:r>
            <a:endParaRPr lang="en" altLang="zh-CN" sz="3600" kern="0" dirty="0"/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7044F250-6B5E-038E-A4FD-019809556EFF}"/>
              </a:ext>
            </a:extLst>
          </p:cNvPr>
          <p:cNvSpPr txBox="1"/>
          <p:nvPr/>
        </p:nvSpPr>
        <p:spPr>
          <a:xfrm>
            <a:off x="553840" y="1166316"/>
            <a:ext cx="72947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Searching a Paper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relevant information on a wide range of topics. 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Reading a Paper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 in understanding complex language or concepts in a paper. </a:t>
            </a:r>
          </a:p>
          <a:p>
            <a:pPr algn="l"/>
            <a:r>
              <a:rPr lang="en-US" sz="24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Writing a Paper: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 generate content for the paper based on the information provided.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Particularly in 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structuring the paper, formulating arguments, and ensuring the language is clear and concise. </a:t>
            </a:r>
          </a:p>
          <a:p>
            <a:pPr algn="l"/>
            <a:r>
              <a:rPr lang="en-US" sz="24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Presenting a Paper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 algn="l">
              <a:buFont typeface="Wingdings" pitchFamily="2" charset="2"/>
              <a:buChar char="q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 a presentation by providing tips on how to structure the talk, what points to emphasize, and how to engage the audience.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E2EB54-180C-5E51-0099-9BB926C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514600"/>
            <a:ext cx="402336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302" y="1676400"/>
            <a:ext cx="11343174" cy="4960973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Narrow the search s</a:t>
            </a:r>
            <a:r>
              <a:rPr lang="en-US"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cope: top </a:t>
            </a:r>
            <a:r>
              <a:rPr lang="en-US" altLang="zh-CN"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onferences and </a:t>
            </a:r>
            <a:r>
              <a:rPr lang="en-US" altLang="zh-CN"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ournals</a:t>
            </a:r>
            <a:endParaRPr lang="en-US" sz="2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3875" lvl="1" indent="-229235">
              <a:lnSpc>
                <a:spcPct val="100000"/>
              </a:lnSpc>
              <a:spcBef>
                <a:spcPts val="1850"/>
              </a:spcBef>
              <a:buFont typeface="Arial"/>
              <a:buChar char="•"/>
              <a:tabLst>
                <a:tab pos="524510" algn="l"/>
              </a:tabLst>
            </a:pP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are published </a:t>
            </a:r>
            <a:r>
              <a:rPr lang="en-US" altLang="zh-C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journal</a:t>
            </a:r>
            <a:r>
              <a:rPr lang="en-US" altLang="zh-C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high Impact Factor (IF).</a:t>
            </a:r>
          </a:p>
          <a:p>
            <a:pPr marL="523875" lvl="1" indent="-229235">
              <a:lnSpc>
                <a:spcPct val="100000"/>
              </a:lnSpc>
              <a:spcBef>
                <a:spcPts val="1850"/>
              </a:spcBef>
              <a:buFont typeface="Arial"/>
              <a:buChar char="•"/>
              <a:tabLst>
                <a:tab pos="524510" algn="l"/>
              </a:tabLst>
            </a:pPr>
            <a:r>
              <a:rPr lang="en-US" altLang="zh-C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are published in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conference</a:t>
            </a:r>
            <a:r>
              <a:rPr lang="en-US" altLang="zh-C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recommended by China Computer Federation (CCF).</a:t>
            </a:r>
          </a:p>
          <a:p>
            <a:pPr marL="523875" lvl="1" indent="-229235">
              <a:lnSpc>
                <a:spcPct val="100000"/>
              </a:lnSpc>
              <a:spcBef>
                <a:spcPts val="1850"/>
              </a:spcBef>
              <a:buFont typeface="Arial"/>
              <a:buChar char="•"/>
              <a:tabLst>
                <a:tab pos="524510" algn="l"/>
              </a:tabLst>
            </a:pP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are in the r</a:t>
            </a:r>
            <a:r>
              <a:rPr lang="en-US" altLang="zh-C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ecommended list of the Department of Computing and the Department of DSAI.</a:t>
            </a:r>
          </a:p>
          <a:p>
            <a:pPr marL="294640" lvl="1">
              <a:lnSpc>
                <a:spcPct val="100000"/>
              </a:lnSpc>
              <a:spcBef>
                <a:spcPts val="1850"/>
              </a:spcBef>
              <a:tabLst>
                <a:tab pos="524510" algn="l"/>
              </a:tabLst>
            </a:pPr>
            <a:r>
              <a:rPr lang="en-US" altLang="zh-C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(https://intranet.comp.polyu.edu.hk/DeptInfo/JournalConferenceLists)</a:t>
            </a:r>
          </a:p>
          <a:p>
            <a:pPr marL="294640" lvl="1">
              <a:lnSpc>
                <a:spcPct val="100000"/>
              </a:lnSpc>
              <a:spcBef>
                <a:spcPts val="1850"/>
              </a:spcBef>
              <a:tabLst>
                <a:tab pos="524510" algn="l"/>
              </a:tabLst>
            </a:pP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:a16="http://schemas.microsoft.com/office/drawing/2014/main" id="{65CB8713-A697-4212-B48A-FE492AF4596F}"/>
              </a:ext>
            </a:extLst>
          </p:cNvPr>
          <p:cNvSpPr txBox="1">
            <a:spLocks/>
          </p:cNvSpPr>
          <p:nvPr/>
        </p:nvSpPr>
        <p:spPr>
          <a:xfrm>
            <a:off x="483278" y="366706"/>
            <a:ext cx="7276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kern="0" spc="-135" dirty="0"/>
              <a:t>How to search a paper</a:t>
            </a:r>
            <a:endParaRPr lang="en-US" sz="4400" kern="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079" y="3429000"/>
            <a:ext cx="1030984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algn="ctr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Than</a:t>
            </a:r>
            <a:r>
              <a:rPr lang="en-US" sz="6000" dirty="0"/>
              <a:t>k you.</a:t>
            </a:r>
            <a:endParaRPr sz="6000" spc="-5" dirty="0"/>
          </a:p>
        </p:txBody>
      </p:sp>
      <p:sp>
        <p:nvSpPr>
          <p:cNvPr id="3" name="object 3"/>
          <p:cNvSpPr/>
          <p:nvPr/>
        </p:nvSpPr>
        <p:spPr>
          <a:xfrm>
            <a:off x="304801" y="4476576"/>
            <a:ext cx="11730990" cy="0"/>
          </a:xfrm>
          <a:custGeom>
            <a:avLst/>
            <a:gdLst/>
            <a:ahLst/>
            <a:cxnLst/>
            <a:rect l="l" t="t" r="r" b="b"/>
            <a:pathLst>
              <a:path w="11730990">
                <a:moveTo>
                  <a:pt x="0" y="0"/>
                </a:moveTo>
                <a:lnTo>
                  <a:pt x="11730806" y="1"/>
                </a:lnTo>
              </a:path>
            </a:pathLst>
          </a:custGeom>
          <a:ln w="1270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5166C1FB-A22F-4253-8F2D-B50C2738BE05}"/>
              </a:ext>
            </a:extLst>
          </p:cNvPr>
          <p:cNvSpPr txBox="1"/>
          <p:nvPr/>
        </p:nvSpPr>
        <p:spPr>
          <a:xfrm>
            <a:off x="6472708" y="5423838"/>
            <a:ext cx="5735003" cy="1400383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lang="en-US" altLang="zh-CN" sz="2800" b="1" dirty="0">
                <a:latin typeface="Times New Roman"/>
                <a:cs typeface="Times New Roman"/>
              </a:rPr>
              <a:t>Haokai Hong</a:t>
            </a:r>
            <a:endParaRPr lang="en-US" sz="28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ts val="3340"/>
              </a:lnSpc>
            </a:pPr>
            <a:r>
              <a:rPr lang="en-US" sz="2800" spc="-5" dirty="0">
                <a:latin typeface="Times New Roman"/>
                <a:cs typeface="Times New Roman"/>
              </a:rPr>
              <a:t>Department of DSAI</a:t>
            </a:r>
          </a:p>
          <a:p>
            <a:pPr marL="12700" marR="5080" algn="ctr">
              <a:lnSpc>
                <a:spcPts val="3340"/>
              </a:lnSpc>
            </a:pPr>
            <a:r>
              <a:rPr lang="en-US" sz="2800" dirty="0" err="1">
                <a:latin typeface="Times New Roman"/>
                <a:cs typeface="Times New Roman"/>
              </a:rPr>
              <a:t>haokai.hong@connect.polyu.hk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32519-F6BF-FC52-48BC-CA2C43E06C7C}"/>
              </a:ext>
            </a:extLst>
          </p:cNvPr>
          <p:cNvSpPr txBox="1"/>
          <p:nvPr/>
        </p:nvSpPr>
        <p:spPr>
          <a:xfrm>
            <a:off x="3017322" y="1074539"/>
            <a:ext cx="61573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May the journey of </a:t>
            </a:r>
          </a:p>
          <a:p>
            <a:pPr algn="ctr"/>
            <a:r>
              <a:rPr lang="en-US" sz="3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research be filled with </a:t>
            </a:r>
          </a:p>
          <a:p>
            <a:pPr algn="ctr"/>
            <a:r>
              <a:rPr lang="en-US" sz="32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insightful discoveries</a:t>
            </a:r>
            <a:r>
              <a:rPr lang="en-US" sz="3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algn="ctr"/>
            <a:r>
              <a:rPr lang="en-US" sz="32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prolific publications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8767" y="1904953"/>
            <a:ext cx="10474466" cy="3592009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41300" indent="-228600"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Pattern Analysis and Machine Intelligence</a:t>
            </a:r>
          </a:p>
          <a:p>
            <a:pPr marL="241300" indent="-228600"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Cybernetics                                                   </a:t>
            </a:r>
          </a:p>
          <a:p>
            <a:pPr marL="241300" indent="-228600"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Evolutionary Computation</a:t>
            </a:r>
          </a:p>
          <a:p>
            <a:pPr marL="241300" indent="-228600"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Neural Networks and Learning Systems</a:t>
            </a:r>
          </a:p>
          <a:p>
            <a:pPr marL="241300" indent="-228600"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                                          </a:t>
            </a:r>
          </a:p>
          <a:p>
            <a:pPr marL="241300" indent="-228600"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Knowledge and Data Engineering               </a:t>
            </a:r>
          </a:p>
          <a:p>
            <a:pPr marL="241300" indent="-228600"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6" name="object 6"/>
          <p:cNvSpPr/>
          <p:nvPr/>
        </p:nvSpPr>
        <p:spPr>
          <a:xfrm>
            <a:off x="684607" y="2133601"/>
            <a:ext cx="45719" cy="3733036"/>
          </a:xfrm>
          <a:custGeom>
            <a:avLst/>
            <a:gdLst/>
            <a:ahLst/>
            <a:cxnLst/>
            <a:rect l="l" t="t" r="r" b="b"/>
            <a:pathLst>
              <a:path h="2515235">
                <a:moveTo>
                  <a:pt x="0" y="0"/>
                </a:moveTo>
                <a:lnTo>
                  <a:pt x="1" y="2514671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10" name="object 10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17" name="object 7">
            <a:extLst>
              <a:ext uri="{FF2B5EF4-FFF2-40B4-BE49-F238E27FC236}">
                <a16:creationId xmlns:a16="http://schemas.microsoft.com/office/drawing/2014/main" id="{34B53C66-5517-4749-86C8-3B4E27F9DEE0}"/>
              </a:ext>
            </a:extLst>
          </p:cNvPr>
          <p:cNvSpPr txBox="1">
            <a:spLocks/>
          </p:cNvSpPr>
          <p:nvPr/>
        </p:nvSpPr>
        <p:spPr>
          <a:xfrm>
            <a:off x="483278" y="366706"/>
            <a:ext cx="7276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kern="0" spc="-135" dirty="0"/>
              <a:t>How to search a paper</a:t>
            </a:r>
            <a:endParaRPr lang="en-US" sz="4400" kern="0" dirty="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DFCC3814-FD7A-4234-84BD-F48080B15C34}"/>
              </a:ext>
            </a:extLst>
          </p:cNvPr>
          <p:cNvSpPr txBox="1"/>
          <p:nvPr/>
        </p:nvSpPr>
        <p:spPr>
          <a:xfrm>
            <a:off x="533400" y="1452833"/>
            <a:ext cx="4953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90" dirty="0">
                <a:latin typeface="Times New Roman"/>
                <a:cs typeface="Times New Roman"/>
              </a:rPr>
              <a:t>Top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lang="en-US" sz="2800" b="1" spc="-10" dirty="0">
                <a:latin typeface="Times New Roman"/>
                <a:cs typeface="Times New Roman"/>
              </a:rPr>
              <a:t>journals with high IFs 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216282-E8F5-A28D-AD33-491694185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736" y="5715000"/>
            <a:ext cx="2566264" cy="9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6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1098532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90" dirty="0">
                <a:latin typeface="Times New Roman"/>
                <a:cs typeface="Times New Roman"/>
              </a:rPr>
              <a:t>Top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lang="en-US" sz="2800" b="1" spc="-10" dirty="0">
                <a:latin typeface="Times New Roman"/>
                <a:cs typeface="Times New Roman"/>
              </a:rPr>
              <a:t>c</a:t>
            </a:r>
            <a:r>
              <a:rPr sz="2800" b="1" spc="-10" dirty="0">
                <a:latin typeface="Times New Roman"/>
                <a:cs typeface="Times New Roman"/>
              </a:rPr>
              <a:t>onference</a:t>
            </a:r>
            <a:r>
              <a:rPr lang="en-US" sz="2800" b="1" spc="-10" dirty="0">
                <a:latin typeface="Times New Roman"/>
                <a:cs typeface="Times New Roman"/>
              </a:rPr>
              <a:t>s recommended by CCF  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346" y="2003095"/>
            <a:ext cx="8229600" cy="180690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Knowledge Discovery and Data Mining</a:t>
            </a:r>
          </a:p>
          <a:p>
            <a:pPr marL="2413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International Conference on Data Engineering</a:t>
            </a:r>
          </a:p>
          <a:p>
            <a:pPr marL="2413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Conference on Management of Data</a:t>
            </a:r>
          </a:p>
          <a:p>
            <a:pPr marL="2413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" name="object 5"/>
          <p:cNvSpPr/>
          <p:nvPr/>
        </p:nvSpPr>
        <p:spPr>
          <a:xfrm>
            <a:off x="612081" y="2108200"/>
            <a:ext cx="54999" cy="1701800"/>
          </a:xfrm>
          <a:custGeom>
            <a:avLst/>
            <a:gdLst/>
            <a:ahLst/>
            <a:cxnLst/>
            <a:rect l="l" t="t" r="r" b="b"/>
            <a:pathLst>
              <a:path h="790575">
                <a:moveTo>
                  <a:pt x="0" y="0"/>
                </a:moveTo>
                <a:lnTo>
                  <a:pt x="1" y="790002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1360" y="4320051"/>
            <a:ext cx="45719" cy="1775907"/>
          </a:xfrm>
          <a:custGeom>
            <a:avLst/>
            <a:gdLst/>
            <a:ahLst/>
            <a:cxnLst/>
            <a:rect l="l" t="t" r="r" b="b"/>
            <a:pathLst>
              <a:path h="2515235">
                <a:moveTo>
                  <a:pt x="0" y="0"/>
                </a:moveTo>
                <a:lnTo>
                  <a:pt x="1" y="2514671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10" name="object 10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17" name="object 7">
            <a:extLst>
              <a:ext uri="{FF2B5EF4-FFF2-40B4-BE49-F238E27FC236}">
                <a16:creationId xmlns:a16="http://schemas.microsoft.com/office/drawing/2014/main" id="{34B53C66-5517-4749-86C8-3B4E27F9DEE0}"/>
              </a:ext>
            </a:extLst>
          </p:cNvPr>
          <p:cNvSpPr txBox="1">
            <a:spLocks/>
          </p:cNvSpPr>
          <p:nvPr/>
        </p:nvSpPr>
        <p:spPr>
          <a:xfrm>
            <a:off x="483278" y="366706"/>
            <a:ext cx="7276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kern="0" spc="-135" dirty="0"/>
              <a:t>How to search a paper</a:t>
            </a:r>
            <a:endParaRPr lang="en-US" sz="4400" kern="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456DE7-E018-4B86-950C-4AB0545D85B3}"/>
              </a:ext>
            </a:extLst>
          </p:cNvPr>
          <p:cNvSpPr txBox="1"/>
          <p:nvPr/>
        </p:nvSpPr>
        <p:spPr>
          <a:xfrm>
            <a:off x="735220" y="163332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Database/Data Mining/Content Retrieval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FE52B4-D57B-4C19-88C2-9C48C4692D52}"/>
              </a:ext>
            </a:extLst>
          </p:cNvPr>
          <p:cNvSpPr txBox="1"/>
          <p:nvPr/>
        </p:nvSpPr>
        <p:spPr>
          <a:xfrm>
            <a:off x="759283" y="395071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52B2E12A-A0C0-4EAF-9B7C-927B6ECA107A}"/>
              </a:ext>
            </a:extLst>
          </p:cNvPr>
          <p:cNvSpPr txBox="1"/>
          <p:nvPr/>
        </p:nvSpPr>
        <p:spPr>
          <a:xfrm>
            <a:off x="828346" y="4201589"/>
            <a:ext cx="8229600" cy="2258311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Conference on Computer Vision and Pattern Recognition</a:t>
            </a:r>
          </a:p>
          <a:p>
            <a:pPr marL="2413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Computer Vision</a:t>
            </a:r>
          </a:p>
          <a:p>
            <a:pPr marL="2413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Machine Learning</a:t>
            </a:r>
          </a:p>
          <a:p>
            <a:pPr marL="2413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Conference on Artificial Intelligence</a:t>
            </a:r>
          </a:p>
          <a:p>
            <a:pPr marL="2413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CAC9633-93E4-4408-ADA2-1EA7A6E689D9}"/>
              </a:ext>
            </a:extLst>
          </p:cNvPr>
          <p:cNvSpPr txBox="1"/>
          <p:nvPr/>
        </p:nvSpPr>
        <p:spPr>
          <a:xfrm>
            <a:off x="735220" y="6398745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scopes:</a:t>
            </a:r>
            <a:r>
              <a:rPr lang="en-US" altLang="zh-CN"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https://</a:t>
            </a:r>
            <a:r>
              <a:rPr lang="en-US" altLang="zh-CN" sz="1800" spc="-4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www.ccf.org.cn/Academic_Evaluation/By_category/)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03FB8-202D-169E-9CC7-4490D640B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011" y="1250344"/>
            <a:ext cx="4012522" cy="179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AC8F50-9953-C076-7A42-8551AF6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133" y="3356890"/>
            <a:ext cx="4012522" cy="13035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6CD85A1-5B8A-3B60-F585-A1E3FB9C6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133" y="4969387"/>
            <a:ext cx="4365892" cy="1303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3" name="object 3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46711" y="2372469"/>
            <a:ext cx="804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5" dirty="0">
                <a:latin typeface="Times New Roman"/>
                <a:cs typeface="Times New Roman"/>
              </a:rPr>
              <a:t>BL</a:t>
            </a:r>
            <a:r>
              <a:rPr sz="2400" dirty="0">
                <a:latin typeface="Times New Roman"/>
                <a:cs typeface="Times New Roman"/>
              </a:rPr>
              <a:t>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66455" y="2338842"/>
            <a:ext cx="192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Google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Scholar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4163" y="2368802"/>
            <a:ext cx="179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Times New Roman"/>
                <a:cs typeface="Times New Roman"/>
              </a:rPr>
              <a:t>IEEE Xplore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0459" y="974531"/>
            <a:ext cx="1621536" cy="162458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7120" y="1120450"/>
            <a:ext cx="1447800" cy="129635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6717" y="1017006"/>
            <a:ext cx="1447800" cy="1418776"/>
          </a:xfrm>
          <a:prstGeom prst="rect">
            <a:avLst/>
          </a:prstGeom>
        </p:spPr>
      </p:pic>
      <p:grpSp>
        <p:nvGrpSpPr>
          <p:cNvPr id="21" name="object 13">
            <a:extLst>
              <a:ext uri="{FF2B5EF4-FFF2-40B4-BE49-F238E27FC236}">
                <a16:creationId xmlns:a16="http://schemas.microsoft.com/office/drawing/2014/main" id="{C66A62A7-E250-2E4D-A71B-950FD1CD3028}"/>
              </a:ext>
            </a:extLst>
          </p:cNvPr>
          <p:cNvGrpSpPr/>
          <p:nvPr/>
        </p:nvGrpSpPr>
        <p:grpSpPr>
          <a:xfrm>
            <a:off x="454838" y="2749598"/>
            <a:ext cx="11567160" cy="130810"/>
            <a:chOff x="344383" y="4730046"/>
            <a:chExt cx="11567160" cy="130810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407CE6B2-1E14-6E4D-B8B6-079DD0C167BB}"/>
                </a:ext>
              </a:extLst>
            </p:cNvPr>
            <p:cNvSpPr/>
            <p:nvPr/>
          </p:nvSpPr>
          <p:spPr>
            <a:xfrm>
              <a:off x="344383" y="4809505"/>
              <a:ext cx="11567160" cy="0"/>
            </a:xfrm>
            <a:custGeom>
              <a:avLst/>
              <a:gdLst/>
              <a:ahLst/>
              <a:cxnLst/>
              <a:rect l="l" t="t" r="r" b="b"/>
              <a:pathLst>
                <a:path w="11567160">
                  <a:moveTo>
                    <a:pt x="0" y="0"/>
                  </a:moveTo>
                  <a:lnTo>
                    <a:pt x="11567092" y="1"/>
                  </a:lnTo>
                </a:path>
              </a:pathLst>
            </a:custGeom>
            <a:ln w="6350">
              <a:solidFill>
                <a:srgbClr val="7671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148C9F13-8175-B946-A183-ED9FD191CF87}"/>
                </a:ext>
              </a:extLst>
            </p:cNvPr>
            <p:cNvSpPr/>
            <p:nvPr/>
          </p:nvSpPr>
          <p:spPr>
            <a:xfrm>
              <a:off x="1971304" y="4730046"/>
              <a:ext cx="0" cy="130810"/>
            </a:xfrm>
            <a:custGeom>
              <a:avLst/>
              <a:gdLst/>
              <a:ahLst/>
              <a:cxnLst/>
              <a:rect l="l" t="t" r="r" b="b"/>
              <a:pathLst>
                <a:path h="130810">
                  <a:moveTo>
                    <a:pt x="0" y="0"/>
                  </a:moveTo>
                  <a:lnTo>
                    <a:pt x="1" y="130628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EB874CA8-E569-0946-A2FD-FD39E62E769B}"/>
                </a:ext>
              </a:extLst>
            </p:cNvPr>
            <p:cNvSpPr/>
            <p:nvPr/>
          </p:nvSpPr>
          <p:spPr>
            <a:xfrm>
              <a:off x="6095999" y="4730046"/>
              <a:ext cx="0" cy="130810"/>
            </a:xfrm>
            <a:custGeom>
              <a:avLst/>
              <a:gdLst/>
              <a:ahLst/>
              <a:cxnLst/>
              <a:rect l="l" t="t" r="r" b="b"/>
              <a:pathLst>
                <a:path h="130810">
                  <a:moveTo>
                    <a:pt x="0" y="0"/>
                  </a:moveTo>
                  <a:lnTo>
                    <a:pt x="1" y="130628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7">
              <a:extLst>
                <a:ext uri="{FF2B5EF4-FFF2-40B4-BE49-F238E27FC236}">
                  <a16:creationId xmlns:a16="http://schemas.microsoft.com/office/drawing/2014/main" id="{D8D3249B-4658-1143-B360-EDF9667B9A44}"/>
                </a:ext>
              </a:extLst>
            </p:cNvPr>
            <p:cNvSpPr/>
            <p:nvPr/>
          </p:nvSpPr>
          <p:spPr>
            <a:xfrm>
              <a:off x="9925791" y="4730046"/>
              <a:ext cx="0" cy="130810"/>
            </a:xfrm>
            <a:custGeom>
              <a:avLst/>
              <a:gdLst/>
              <a:ahLst/>
              <a:cxnLst/>
              <a:rect l="l" t="t" r="r" b="b"/>
              <a:pathLst>
                <a:path h="130810">
                  <a:moveTo>
                    <a:pt x="0" y="0"/>
                  </a:moveTo>
                  <a:lnTo>
                    <a:pt x="1" y="130628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7">
            <a:extLst>
              <a:ext uri="{FF2B5EF4-FFF2-40B4-BE49-F238E27FC236}">
                <a16:creationId xmlns:a16="http://schemas.microsoft.com/office/drawing/2014/main" id="{CC42FAF0-F558-4A4E-B87E-11734B194556}"/>
              </a:ext>
            </a:extLst>
          </p:cNvPr>
          <p:cNvSpPr txBox="1">
            <a:spLocks/>
          </p:cNvSpPr>
          <p:nvPr/>
        </p:nvSpPr>
        <p:spPr>
          <a:xfrm>
            <a:off x="471611" y="323896"/>
            <a:ext cx="7276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kern="0" spc="-135" dirty="0"/>
              <a:t>How to search a paper</a:t>
            </a:r>
            <a:endParaRPr lang="en-US" sz="4400" kern="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84B9E9E-CA30-4747-99BA-AAD6259D6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1" y="2905005"/>
            <a:ext cx="5838045" cy="38023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150859F-866D-4CC7-B300-FBCBF1C252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1" t="3633" r="1031" b="20453"/>
          <a:stretch/>
        </p:blipFill>
        <p:spPr>
          <a:xfrm>
            <a:off x="6629400" y="2979463"/>
            <a:ext cx="4768375" cy="3671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913" y="2003763"/>
            <a:ext cx="4589780" cy="3529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9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800" spc="-25" dirty="0" err="1">
                <a:latin typeface="Times New Roman"/>
                <a:cs typeface="Times New Roman"/>
              </a:rPr>
              <a:t>PaperWeekly</a:t>
            </a:r>
            <a:endParaRPr lang="en-US" altLang="zh-CN" sz="2800" spc="-25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endParaRPr lang="en-US" altLang="zh-CN" sz="2800" spc="-25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800" spc="-25" dirty="0">
                <a:latin typeface="Times New Roman"/>
                <a:cs typeface="Times New Roman"/>
              </a:rPr>
              <a:t>AI Era</a:t>
            </a: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endParaRPr lang="en-US" sz="29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Goog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AI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Bl</a:t>
            </a:r>
            <a:r>
              <a:rPr sz="2800" dirty="0">
                <a:latin typeface="Times New Roman"/>
                <a:cs typeface="Times New Roman"/>
              </a:rPr>
              <a:t>og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9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Times New Roman"/>
                <a:cs typeface="Times New Roman"/>
              </a:rPr>
              <a:t>MIT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News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-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Machine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learning</a:t>
            </a:r>
            <a:endParaRPr sz="2800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6350" y="152572"/>
            <a:ext cx="155575" cy="1092835"/>
            <a:chOff x="-6350" y="152572"/>
            <a:chExt cx="155575" cy="1092835"/>
          </a:xfrm>
        </p:grpSpPr>
        <p:sp>
          <p:nvSpPr>
            <p:cNvPr id="7" name="object 7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1080000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58922"/>
              <a:ext cx="142875" cy="1080135"/>
            </a:xfrm>
            <a:custGeom>
              <a:avLst/>
              <a:gdLst/>
              <a:ahLst/>
              <a:cxnLst/>
              <a:rect l="l" t="t" r="r" b="b"/>
              <a:pathLst>
                <a:path w="142875" h="1080135">
                  <a:moveTo>
                    <a:pt x="0" y="0"/>
                  </a:moveTo>
                  <a:lnTo>
                    <a:pt x="142504" y="0"/>
                  </a:lnTo>
                  <a:lnTo>
                    <a:pt x="142504" y="1080000"/>
                  </a:lnTo>
                  <a:lnTo>
                    <a:pt x="0" y="108000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4800" y="1405663"/>
            <a:ext cx="46374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/>
              <a:t>Online</a:t>
            </a:r>
            <a:r>
              <a:rPr sz="2800" spc="-75" dirty="0"/>
              <a:t> </a:t>
            </a:r>
            <a:r>
              <a:rPr lang="en-US" sz="2800" spc="-5" dirty="0"/>
              <a:t>c</a:t>
            </a:r>
            <a:r>
              <a:rPr sz="2800" spc="-5" dirty="0"/>
              <a:t>ommunit</a:t>
            </a:r>
            <a:r>
              <a:rPr lang="en-US" sz="2800" spc="-5" dirty="0"/>
              <a:t>ies</a:t>
            </a:r>
            <a:endParaRPr sz="2800" dirty="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F5EBFBA-E134-4F19-8AFE-BEB68E8C92CC}"/>
              </a:ext>
            </a:extLst>
          </p:cNvPr>
          <p:cNvSpPr txBox="1"/>
          <p:nvPr/>
        </p:nvSpPr>
        <p:spPr>
          <a:xfrm>
            <a:off x="6063792" y="1293800"/>
            <a:ext cx="6373305" cy="427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800" b="1" spc="-5" dirty="0">
                <a:latin typeface="Times New Roman"/>
                <a:cs typeface="Times New Roman"/>
              </a:rPr>
              <a:t>Latest</a:t>
            </a:r>
            <a:r>
              <a:rPr lang="en-US" altLang="zh-CN" sz="2800" b="1" spc="-35" dirty="0">
                <a:latin typeface="Times New Roman"/>
                <a:cs typeface="Times New Roman"/>
              </a:rPr>
              <a:t> </a:t>
            </a:r>
            <a:r>
              <a:rPr lang="en-US" altLang="zh-CN" sz="2800" b="1" spc="-20" dirty="0">
                <a:latin typeface="Times New Roman"/>
                <a:cs typeface="Times New Roman"/>
              </a:rPr>
              <a:t>research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523875" lvl="1" indent="-229235">
              <a:lnSpc>
                <a:spcPct val="100000"/>
              </a:lnSpc>
              <a:spcBef>
                <a:spcPts val="1850"/>
              </a:spcBef>
              <a:buFont typeface="Arial"/>
              <a:buChar char="•"/>
              <a:tabLst>
                <a:tab pos="524510" algn="l"/>
              </a:tabLst>
            </a:pPr>
            <a:r>
              <a:rPr lang="en-US" altLang="zh-CN" sz="2800" spc="-5" dirty="0">
                <a:latin typeface="Times New Roman"/>
                <a:cs typeface="Times New Roman"/>
              </a:rPr>
              <a:t>Discussion about preprinted/published</a:t>
            </a:r>
            <a:r>
              <a:rPr lang="en-US" altLang="zh-CN" sz="280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papers.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</a:pPr>
            <a:endParaRPr lang="en-US" altLang="zh-CN" sz="31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58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altLang="zh-CN" sz="2800" b="1" dirty="0">
                <a:latin typeface="Times New Roman"/>
                <a:cs typeface="Times New Roman"/>
              </a:rPr>
              <a:t>Comments</a:t>
            </a:r>
            <a:r>
              <a:rPr lang="en-US" altLang="zh-CN" sz="2800" b="1" spc="-15" dirty="0">
                <a:latin typeface="Times New Roman"/>
                <a:cs typeface="Times New Roman"/>
              </a:rPr>
              <a:t> from</a:t>
            </a:r>
            <a:r>
              <a:rPr lang="en-US" altLang="zh-CN" sz="2800" b="1" spc="-5" dirty="0">
                <a:latin typeface="Times New Roman"/>
                <a:cs typeface="Times New Roman"/>
              </a:rPr>
              <a:t> </a:t>
            </a:r>
            <a:r>
              <a:rPr lang="en-US" altLang="zh-CN" sz="2800" b="1" dirty="0">
                <a:latin typeface="Times New Roman"/>
                <a:cs typeface="Times New Roman"/>
              </a:rPr>
              <a:t>other</a:t>
            </a:r>
            <a:r>
              <a:rPr lang="en-US" altLang="zh-CN" sz="2800" b="1" spc="-65" dirty="0">
                <a:latin typeface="Times New Roman"/>
                <a:cs typeface="Times New Roman"/>
              </a:rPr>
              <a:t> </a:t>
            </a:r>
            <a:r>
              <a:rPr lang="en-US" altLang="zh-CN" sz="2800" b="1" spc="-20" dirty="0">
                <a:latin typeface="Times New Roman"/>
                <a:cs typeface="Times New Roman"/>
              </a:rPr>
              <a:t>researchers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523875" lvl="1" indent="-229235">
              <a:lnSpc>
                <a:spcPct val="100000"/>
              </a:lnSpc>
              <a:spcBef>
                <a:spcPts val="2135"/>
              </a:spcBef>
              <a:buFont typeface="Arial"/>
              <a:buChar char="•"/>
              <a:tabLst>
                <a:tab pos="524510" algn="l"/>
              </a:tabLst>
            </a:pPr>
            <a:r>
              <a:rPr lang="en-US" altLang="zh-CN" sz="2800" dirty="0">
                <a:latin typeface="Times New Roman"/>
                <a:cs typeface="Times New Roman"/>
              </a:rPr>
              <a:t>Pros</a:t>
            </a:r>
            <a:r>
              <a:rPr lang="en-US" altLang="zh-CN" sz="2800" spc="-3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and</a:t>
            </a:r>
            <a:r>
              <a:rPr lang="en-US" altLang="zh-CN" sz="2800" spc="-2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Cons.</a:t>
            </a:r>
            <a:endParaRPr lang="en-US" altLang="zh-CN" sz="2800" dirty="0">
              <a:latin typeface="Times New Roman"/>
              <a:cs typeface="Times New Roman"/>
            </a:endParaRPr>
          </a:p>
          <a:p>
            <a:pPr marL="523875" lvl="1" indent="-229235">
              <a:lnSpc>
                <a:spcPct val="100000"/>
              </a:lnSpc>
              <a:spcBef>
                <a:spcPts val="2110"/>
              </a:spcBef>
              <a:buFont typeface="Arial"/>
              <a:buChar char="•"/>
              <a:tabLst>
                <a:tab pos="524510" algn="l"/>
              </a:tabLst>
            </a:pPr>
            <a:r>
              <a:rPr lang="en-US" altLang="zh-CN" sz="2800" spc="-10" dirty="0">
                <a:latin typeface="Times New Roman"/>
                <a:cs typeface="Times New Roman"/>
              </a:rPr>
              <a:t>Detailed</a:t>
            </a:r>
            <a:r>
              <a:rPr lang="en-US" altLang="zh-CN" sz="2800" spc="-20" dirty="0">
                <a:latin typeface="Times New Roman"/>
                <a:cs typeface="Times New Roman"/>
              </a:rPr>
              <a:t> </a:t>
            </a:r>
            <a:r>
              <a:rPr lang="en-US" altLang="zh-CN" sz="2800" spc="-5" dirty="0">
                <a:latin typeface="Times New Roman"/>
                <a:cs typeface="Times New Roman"/>
              </a:rPr>
              <a:t>Explanations.</a:t>
            </a:r>
            <a:endParaRPr lang="en-US" altLang="zh-CN" sz="2800" dirty="0">
              <a:latin typeface="Times New Roman"/>
              <a:cs typeface="Times New Roman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238C46D-ABB5-40C9-BCC3-213B9CF7B337}"/>
              </a:ext>
            </a:extLst>
          </p:cNvPr>
          <p:cNvSpPr/>
          <p:nvPr/>
        </p:nvSpPr>
        <p:spPr>
          <a:xfrm>
            <a:off x="5943600" y="1671928"/>
            <a:ext cx="62317" cy="4270399"/>
          </a:xfrm>
          <a:custGeom>
            <a:avLst/>
            <a:gdLst/>
            <a:ahLst/>
            <a:cxnLst/>
            <a:rect l="l" t="t" r="r" b="b"/>
            <a:pathLst>
              <a:path h="790575">
                <a:moveTo>
                  <a:pt x="0" y="0"/>
                </a:moveTo>
                <a:lnTo>
                  <a:pt x="1" y="790002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C87B59A-60FA-46C0-88B3-5CAB1800B5F4}"/>
              </a:ext>
            </a:extLst>
          </p:cNvPr>
          <p:cNvSpPr txBox="1">
            <a:spLocks/>
          </p:cNvSpPr>
          <p:nvPr/>
        </p:nvSpPr>
        <p:spPr>
          <a:xfrm>
            <a:off x="451855" y="212318"/>
            <a:ext cx="7276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kern="0" spc="-135" dirty="0"/>
              <a:t>How to search a paper</a:t>
            </a:r>
            <a:endParaRPr lang="en-US" sz="4400" kern="0" dirty="0"/>
          </a:p>
        </p:txBody>
      </p:sp>
    </p:spTree>
    <p:extLst>
      <p:ext uri="{BB962C8B-B14F-4D97-AF65-F5344CB8AC3E}">
        <p14:creationId xmlns:p14="http://schemas.microsoft.com/office/powerpoint/2010/main" val="268218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949" y="2353563"/>
            <a:ext cx="981456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6975" algn="l"/>
                <a:tab pos="7005955" algn="l"/>
              </a:tabLst>
            </a:pPr>
            <a:r>
              <a:rPr spc="5" dirty="0"/>
              <a:t>H</a:t>
            </a:r>
            <a:r>
              <a:rPr dirty="0"/>
              <a:t>ow</a:t>
            </a:r>
            <a:r>
              <a:rPr spc="-5" dirty="0"/>
              <a:t> </a:t>
            </a:r>
            <a:r>
              <a:rPr spc="-10" dirty="0"/>
              <a:t>t</a:t>
            </a:r>
            <a:r>
              <a:rPr dirty="0"/>
              <a:t>o	</a:t>
            </a:r>
            <a:r>
              <a:rPr spc="-165" dirty="0"/>
              <a:t>r</a:t>
            </a:r>
            <a:r>
              <a:rPr spc="-10" dirty="0"/>
              <a:t>e</a:t>
            </a:r>
            <a:r>
              <a:rPr dirty="0"/>
              <a:t>ad</a:t>
            </a:r>
            <a:r>
              <a:rPr spc="5" dirty="0"/>
              <a:t> </a:t>
            </a:r>
            <a:r>
              <a:rPr dirty="0"/>
              <a:t>a	</a:t>
            </a:r>
            <a:r>
              <a:rPr spc="5" dirty="0"/>
              <a:t>p</a:t>
            </a:r>
            <a:r>
              <a:rPr dirty="0"/>
              <a:t>a</a:t>
            </a:r>
            <a:r>
              <a:rPr spc="5" dirty="0"/>
              <a:t>p</a:t>
            </a:r>
            <a:r>
              <a:rPr spc="-10" dirty="0"/>
              <a:t>e</a:t>
            </a:r>
            <a:r>
              <a:rPr dirty="0"/>
              <a:t>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6350" y="1981368"/>
            <a:ext cx="155575" cy="2332990"/>
            <a:chOff x="-6350" y="1981368"/>
            <a:chExt cx="155575" cy="2332990"/>
          </a:xfrm>
        </p:grpSpPr>
        <p:sp>
          <p:nvSpPr>
            <p:cNvPr id="4" name="object 4"/>
            <p:cNvSpPr/>
            <p:nvPr/>
          </p:nvSpPr>
          <p:spPr>
            <a:xfrm>
              <a:off x="0" y="1987718"/>
              <a:ext cx="142875" cy="2320290"/>
            </a:xfrm>
            <a:custGeom>
              <a:avLst/>
              <a:gdLst/>
              <a:ahLst/>
              <a:cxnLst/>
              <a:rect l="l" t="t" r="r" b="b"/>
              <a:pathLst>
                <a:path w="142875" h="2320290">
                  <a:moveTo>
                    <a:pt x="0" y="2320141"/>
                  </a:moveTo>
                  <a:lnTo>
                    <a:pt x="0" y="0"/>
                  </a:lnTo>
                  <a:lnTo>
                    <a:pt x="142504" y="0"/>
                  </a:lnTo>
                  <a:lnTo>
                    <a:pt x="142504" y="2320141"/>
                  </a:lnTo>
                  <a:lnTo>
                    <a:pt x="0" y="232014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987718"/>
              <a:ext cx="142875" cy="2320290"/>
            </a:xfrm>
            <a:custGeom>
              <a:avLst/>
              <a:gdLst/>
              <a:ahLst/>
              <a:cxnLst/>
              <a:rect l="l" t="t" r="r" b="b"/>
              <a:pathLst>
                <a:path w="142875" h="2320290">
                  <a:moveTo>
                    <a:pt x="0" y="0"/>
                  </a:moveTo>
                  <a:lnTo>
                    <a:pt x="142504" y="0"/>
                  </a:lnTo>
                  <a:lnTo>
                    <a:pt x="142504" y="2320142"/>
                  </a:lnTo>
                  <a:lnTo>
                    <a:pt x="0" y="2320142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98699" y="3859481"/>
            <a:ext cx="11317605" cy="0"/>
          </a:xfrm>
          <a:custGeom>
            <a:avLst/>
            <a:gdLst/>
            <a:ahLst/>
            <a:cxnLst/>
            <a:rect l="l" t="t" r="r" b="b"/>
            <a:pathLst>
              <a:path w="11317605">
                <a:moveTo>
                  <a:pt x="0" y="0"/>
                </a:moveTo>
                <a:lnTo>
                  <a:pt x="11317115" y="1"/>
                </a:lnTo>
              </a:path>
            </a:pathLst>
          </a:custGeom>
          <a:ln w="12700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0726" y="411402"/>
            <a:ext cx="3460750" cy="6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7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</TotalTime>
  <Words>1819</Words>
  <Application>Microsoft Macintosh PowerPoint</Application>
  <PresentationFormat>Widescreen</PresentationFormat>
  <Paragraphs>312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等线</vt:lpstr>
      <vt:lpstr>宋体</vt:lpstr>
      <vt:lpstr>Arial</vt:lpstr>
      <vt:lpstr>Calibri</vt:lpstr>
      <vt:lpstr>Comic Sans MS</vt:lpstr>
      <vt:lpstr>Times New Roman</vt:lpstr>
      <vt:lpstr>Wingdings</vt:lpstr>
      <vt:lpstr>Office Theme</vt:lpstr>
      <vt:lpstr>Tutorial 1  COMP5511 Artificial Intelligence Concepts</vt:lpstr>
      <vt:lpstr>How to search a paper?</vt:lpstr>
      <vt:lpstr>How to search a paper</vt:lpstr>
      <vt:lpstr>PowerPoint Presentation</vt:lpstr>
      <vt:lpstr>PowerPoint Presentation</vt:lpstr>
      <vt:lpstr>PowerPoint Presentation</vt:lpstr>
      <vt:lpstr>PowerPoint Presentation</vt:lpstr>
      <vt:lpstr>Online communities</vt:lpstr>
      <vt:lpstr>How to read a paper</vt:lpstr>
      <vt:lpstr>How to read a paper</vt:lpstr>
      <vt:lpstr> How to read a paper</vt:lpstr>
      <vt:lpstr>PowerPoint Presentation</vt:lpstr>
      <vt:lpstr>PowerPoint Presentation</vt:lpstr>
      <vt:lpstr>PowerPoint Presentation</vt:lpstr>
      <vt:lpstr>PowerPoint Presentation</vt:lpstr>
      <vt:lpstr>How to write a paper</vt:lpstr>
      <vt:lpstr>PowerPoint Presentation</vt:lpstr>
      <vt:lpstr>PowerPoint Presentation</vt:lpstr>
      <vt:lpstr>PowerPoint Presentation</vt:lpstr>
      <vt:lpstr>PowerPoint Presentation</vt:lpstr>
      <vt:lpstr>  How to write a paper: Abstract</vt:lpstr>
      <vt:lpstr> How to write a paper: Introduction</vt:lpstr>
      <vt:lpstr>PowerPoint Presentation</vt:lpstr>
      <vt:lpstr> How to write a paper: Methodology</vt:lpstr>
      <vt:lpstr> How to write a paper: Experiment </vt:lpstr>
      <vt:lpstr> How to write a paper: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present a paper</vt:lpstr>
      <vt:lpstr>PowerPoint Presentation</vt:lpstr>
      <vt:lpstr>PowerPoint Presentation</vt:lpstr>
      <vt:lpstr>PowerPoint Presentation</vt:lpstr>
      <vt:lpstr>Effective  Poster Presentation 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 COMP5511: Artificial Intelligence Concepts</dc:title>
  <cp:lastModifiedBy>Haokai Hong</cp:lastModifiedBy>
  <cp:revision>141</cp:revision>
  <cp:lastPrinted>2022-01-08T13:37:07Z</cp:lastPrinted>
  <dcterms:created xsi:type="dcterms:W3CDTF">2021-08-30T07:01:05Z</dcterms:created>
  <dcterms:modified xsi:type="dcterms:W3CDTF">2025-09-01T10:50:02Z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2021-01-22T00:00:00Z</vt:filetime>
  </property>
  <property fmtid="{D5CDD505-2E9C-101B-9397-08002B2CF9AE}" pid="3" name="LastSaved">
    <vt:filetime>2021-08-30T00:00:00Z</vt:filetime>
  </property>
</Properties>
</file>